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7" r:id="rId27"/>
    <p:sldId id="283" r:id="rId28"/>
    <p:sldId id="284" r:id="rId29"/>
    <p:sldId id="285" r:id="rId30"/>
    <p:sldId id="288" r:id="rId31"/>
    <p:sldId id="286" r:id="rId32"/>
  </p:sldIdLst>
  <p:sldSz cx="12192000" cy="6858000"/>
  <p:notesSz cx="6858000" cy="9144000"/>
  <p:embeddedFontLst>
    <p:embeddedFont>
      <p:font typeface="Arial Black" panose="020B0A04020102020204" pitchFamily="34" charset="0"/>
      <p:regular r:id="rId34"/>
      <p:bold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Franklin Gothic" panose="020B0604020202020204" charset="0"/>
      <p:bold r:id="rId44"/>
    </p:embeddedFont>
    <p:embeddedFont>
      <p:font typeface="Garamond" panose="02020404030301010803" pitchFamily="18"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
      <p:font typeface="Open Sans SemiBold" panose="020B0706030804020204" pitchFamily="34" charset="0"/>
      <p:bold r:id="rId57"/>
    </p:embeddedFont>
    <p:embeddedFont>
      <p:font typeface="Roboto Condensed"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72E7F-CE96-EA9E-A54C-679905AAC97F}" v="101" dt="2022-03-31T13:12:40.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1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2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Welcome to (insert school’s name) November School-Based Family Data Night!</a:t>
            </a:r>
            <a:endParaRPr/>
          </a:p>
          <a:p>
            <a:pPr marL="0" lvl="0" indent="0" algn="l" rtl="0">
              <a:spcBef>
                <a:spcPts val="0"/>
              </a:spcBef>
              <a:spcAft>
                <a:spcPts val="0"/>
              </a:spcAft>
              <a:buNone/>
            </a:pPr>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Now we’re getting ready to provide an overview of the different assessments and interventions your child might be taking.  Once we’ve reviewed this information, you will have the opportunity to meet with your child’s teacher to discuss your child’s individual data.</a:t>
            </a:r>
            <a:endParaRPr/>
          </a:p>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7552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37138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Provide next steps for parents to review their child’s data</a:t>
            </a:r>
            <a:endParaRPr/>
          </a:p>
          <a:p>
            <a:pPr marL="0" lvl="0" indent="0" algn="l" rtl="0">
              <a:spcBef>
                <a:spcPts val="0"/>
              </a:spcBef>
              <a:spcAft>
                <a:spcPts val="0"/>
              </a:spcAft>
              <a:buClr>
                <a:schemeClr val="dk1"/>
              </a:buClr>
              <a:buSzPts val="1200"/>
              <a:buFont typeface="Calibri"/>
              <a:buNone/>
            </a:pPr>
            <a:r>
              <a:rPr lang="en-US"/>
              <a:t>Share available resources for interpreting reports</a:t>
            </a:r>
            <a:endParaRPr/>
          </a:p>
          <a:p>
            <a:pPr marL="0" lvl="0" indent="0" algn="l" rtl="0">
              <a:spcBef>
                <a:spcPts val="0"/>
              </a:spcBef>
              <a:spcAft>
                <a:spcPts val="0"/>
              </a:spcAft>
              <a:buNone/>
            </a:pPr>
            <a:endParaRPr/>
          </a:p>
        </p:txBody>
      </p:sp>
      <p:sp>
        <p:nvSpPr>
          <p:cNvPr id="328" name="Google Shape;32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Why are we here?  The purpose of this family data night is to </a:t>
            </a:r>
            <a:r>
              <a:rPr lang="en-US">
                <a:latin typeface="Roboto Condensed"/>
                <a:ea typeface="Roboto Condensed"/>
                <a:cs typeface="Roboto Condensed"/>
                <a:sym typeface="Roboto Condensed"/>
              </a:rPr>
              <a:t>inform parents on student progress with various assessments, provide guidance on how to read data reports, and provide recommendations on how to assist students.</a:t>
            </a:r>
            <a:endParaRPr>
              <a:latin typeface="Roboto Condensed"/>
              <a:ea typeface="Roboto Condensed"/>
              <a:cs typeface="Roboto Condensed"/>
              <a:sym typeface="Roboto Condensed"/>
            </a:endParaRPr>
          </a:p>
          <a:p>
            <a:pPr marL="0" lvl="0" indent="0" algn="l" rtl="0">
              <a:spcBef>
                <a:spcPts val="0"/>
              </a:spcBef>
              <a:spcAft>
                <a:spcPts val="0"/>
              </a:spcAft>
              <a:buNone/>
            </a:pPr>
            <a:endParaRPr/>
          </a:p>
        </p:txBody>
      </p:sp>
      <p:sp>
        <p:nvSpPr>
          <p:cNvPr id="151" name="Google Shape;15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p:cSld name="CONTENT ">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304800" y="1371605"/>
            <a:ext cx="11543763" cy="475873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55600" algn="l">
              <a:lnSpc>
                <a:spcPct val="90000"/>
              </a:lnSpc>
              <a:spcBef>
                <a:spcPts val="500"/>
              </a:spcBef>
              <a:spcAft>
                <a:spcPts val="0"/>
              </a:spcAft>
              <a:buClr>
                <a:schemeClr val="dk1"/>
              </a:buClr>
              <a:buSzPts val="2000"/>
              <a:buChar char="•"/>
              <a:defRPr sz="2000"/>
            </a:lvl2pPr>
            <a:lvl3pPr marL="1371600" lvl="2" indent="-355600" algn="l">
              <a:lnSpc>
                <a:spcPct val="90000"/>
              </a:lnSpc>
              <a:spcBef>
                <a:spcPts val="500"/>
              </a:spcBef>
              <a:spcAft>
                <a:spcPts val="0"/>
              </a:spcAft>
              <a:buClr>
                <a:schemeClr val="dk1"/>
              </a:buClr>
              <a:buSzPts val="2000"/>
              <a:buChar char="•"/>
              <a:defRPr sz="20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title"/>
          </p:nvPr>
        </p:nvSpPr>
        <p:spPr>
          <a:xfrm>
            <a:off x="304800" y="409823"/>
            <a:ext cx="10515600" cy="65836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2"/>
          </p:nvPr>
        </p:nvSpPr>
        <p:spPr>
          <a:xfrm>
            <a:off x="304801" y="1"/>
            <a:ext cx="8012113" cy="407988"/>
          </a:xfrm>
          <a:prstGeom prst="rect">
            <a:avLst/>
          </a:prstGeom>
          <a:noFill/>
          <a:ln>
            <a:noFill/>
          </a:ln>
        </p:spPr>
        <p:txBody>
          <a:bodyPr spcFirstLastPara="1" wrap="square" lIns="0" tIns="0" rIns="0" bIns="0" anchor="b" anchorCtr="0">
            <a:normAutofit/>
          </a:bodyPr>
          <a:lstStyle>
            <a:lvl1pPr marL="457200" lvl="0" indent="-321754" algn="l">
              <a:lnSpc>
                <a:spcPct val="90000"/>
              </a:lnSpc>
              <a:spcBef>
                <a:spcPts val="1000"/>
              </a:spcBef>
              <a:spcAft>
                <a:spcPts val="0"/>
              </a:spcAft>
              <a:buClr>
                <a:srgbClr val="606264"/>
              </a:buClr>
              <a:buSzPts val="1467"/>
              <a:buChar char="•"/>
              <a:defRPr sz="1467">
                <a:solidFill>
                  <a:srgbClr val="60626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8" name="Google Shape;88;p13"/>
          <p:cNvCxnSpPr/>
          <p:nvPr/>
        </p:nvCxnSpPr>
        <p:spPr>
          <a:xfrm rot="10800000">
            <a:off x="304799" y="1068191"/>
            <a:ext cx="11486607" cy="0"/>
          </a:xfrm>
          <a:prstGeom prst="straightConnector1">
            <a:avLst/>
          </a:prstGeom>
          <a:noFill/>
          <a:ln w="9525" cap="flat" cmpd="sng">
            <a:solidFill>
              <a:srgbClr val="1E787A"/>
            </a:solidFill>
            <a:prstDash val="solid"/>
            <a:miter lim="800000"/>
            <a:headEnd type="none" w="sm" len="sm"/>
            <a:tailEnd type="none" w="sm" len="sm"/>
          </a:ln>
        </p:spPr>
      </p:cxnSp>
      <p:sp>
        <p:nvSpPr>
          <p:cNvPr id="89" name="Google Shape;89;p13"/>
          <p:cNvSpPr txBox="1">
            <a:spLocks noGrp="1"/>
          </p:cNvSpPr>
          <p:nvPr>
            <p:ph type="ftr" idx="11"/>
          </p:nvPr>
        </p:nvSpPr>
        <p:spPr>
          <a:xfrm>
            <a:off x="4757957" y="6463386"/>
            <a:ext cx="2322697" cy="130473"/>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708587" y="6463386"/>
            <a:ext cx="559140" cy="1304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2"/>
                </a:solidFill>
                <a:latin typeface="Calibri"/>
                <a:ea typeface="Calibri"/>
                <a:cs typeface="Calibri"/>
                <a:sym typeface="Calibri"/>
              </a:defRPr>
            </a:lvl1pPr>
            <a:lvl2pPr marL="0" lvl="1" indent="0" algn="r">
              <a:spcBef>
                <a:spcPts val="0"/>
              </a:spcBef>
              <a:buNone/>
              <a:defRPr sz="1200">
                <a:solidFill>
                  <a:schemeClr val="dk2"/>
                </a:solidFill>
                <a:latin typeface="Calibri"/>
                <a:ea typeface="Calibri"/>
                <a:cs typeface="Calibri"/>
                <a:sym typeface="Calibri"/>
              </a:defRPr>
            </a:lvl2pPr>
            <a:lvl3pPr marL="0" lvl="2" indent="0" algn="r">
              <a:spcBef>
                <a:spcPts val="0"/>
              </a:spcBef>
              <a:buNone/>
              <a:defRPr sz="1200">
                <a:solidFill>
                  <a:schemeClr val="dk2"/>
                </a:solidFill>
                <a:latin typeface="Calibri"/>
                <a:ea typeface="Calibri"/>
                <a:cs typeface="Calibri"/>
                <a:sym typeface="Calibri"/>
              </a:defRPr>
            </a:lvl3pPr>
            <a:lvl4pPr marL="0" lvl="3" indent="0" algn="r">
              <a:spcBef>
                <a:spcPts val="0"/>
              </a:spcBef>
              <a:buNone/>
              <a:defRPr sz="1200">
                <a:solidFill>
                  <a:schemeClr val="dk2"/>
                </a:solidFill>
                <a:latin typeface="Calibri"/>
                <a:ea typeface="Calibri"/>
                <a:cs typeface="Calibri"/>
                <a:sym typeface="Calibri"/>
              </a:defRPr>
            </a:lvl4pPr>
            <a:lvl5pPr marL="0" lvl="4" indent="0" algn="r">
              <a:spcBef>
                <a:spcPts val="0"/>
              </a:spcBef>
              <a:buNone/>
              <a:defRPr sz="1200">
                <a:solidFill>
                  <a:schemeClr val="dk2"/>
                </a:solidFill>
                <a:latin typeface="Calibri"/>
                <a:ea typeface="Calibri"/>
                <a:cs typeface="Calibri"/>
                <a:sym typeface="Calibri"/>
              </a:defRPr>
            </a:lvl5pPr>
            <a:lvl6pPr marL="0" lvl="5" indent="0" algn="r">
              <a:spcBef>
                <a:spcPts val="0"/>
              </a:spcBef>
              <a:buNone/>
              <a:defRPr sz="1200">
                <a:solidFill>
                  <a:schemeClr val="dk2"/>
                </a:solidFill>
                <a:latin typeface="Calibri"/>
                <a:ea typeface="Calibri"/>
                <a:cs typeface="Calibri"/>
                <a:sym typeface="Calibri"/>
              </a:defRPr>
            </a:lvl6pPr>
            <a:lvl7pPr marL="0" lvl="6" indent="0" algn="r">
              <a:spcBef>
                <a:spcPts val="0"/>
              </a:spcBef>
              <a:buNone/>
              <a:defRPr sz="1200">
                <a:solidFill>
                  <a:schemeClr val="dk2"/>
                </a:solidFill>
                <a:latin typeface="Calibri"/>
                <a:ea typeface="Calibri"/>
                <a:cs typeface="Calibri"/>
                <a:sym typeface="Calibri"/>
              </a:defRPr>
            </a:lvl7pPr>
            <a:lvl8pPr marL="0" lvl="7" indent="0" algn="r">
              <a:spcBef>
                <a:spcPts val="0"/>
              </a:spcBef>
              <a:buNone/>
              <a:defRPr sz="1200">
                <a:solidFill>
                  <a:schemeClr val="dk2"/>
                </a:solidFill>
                <a:latin typeface="Calibri"/>
                <a:ea typeface="Calibri"/>
                <a:cs typeface="Calibri"/>
                <a:sym typeface="Calibri"/>
              </a:defRPr>
            </a:lvl8pPr>
            <a:lvl9pPr marL="0" lvl="8" indent="0" algn="r">
              <a:spcBef>
                <a:spcPts val="0"/>
              </a:spcBef>
              <a:buNone/>
              <a:defRPr sz="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hotos + Content">
  <p:cSld name="1_Photos + Content">
    <p:spTree>
      <p:nvGrpSpPr>
        <p:cNvPr id="1" name="Shape 91"/>
        <p:cNvGrpSpPr/>
        <p:nvPr/>
      </p:nvGrpSpPr>
      <p:grpSpPr>
        <a:xfrm>
          <a:off x="0" y="0"/>
          <a:ext cx="0" cy="0"/>
          <a:chOff x="0" y="0"/>
          <a:chExt cx="0" cy="0"/>
        </a:xfrm>
      </p:grpSpPr>
      <p:pic>
        <p:nvPicPr>
          <p:cNvPr id="92" name="Google Shape;92;p14" descr="A person sitting at a table using a computer&#10;&#10;Description automatically generated"/>
          <p:cNvPicPr preferRelativeResize="0"/>
          <p:nvPr/>
        </p:nvPicPr>
        <p:blipFill rotWithShape="1">
          <a:blip r:embed="rId2">
            <a:alphaModFix/>
          </a:blip>
          <a:srcRect/>
          <a:stretch/>
        </p:blipFill>
        <p:spPr>
          <a:xfrm>
            <a:off x="689281" y="368301"/>
            <a:ext cx="5406721" cy="6032500"/>
          </a:xfrm>
          <a:prstGeom prst="rect">
            <a:avLst/>
          </a:prstGeom>
          <a:noFill/>
          <a:ln>
            <a:noFill/>
          </a:ln>
        </p:spPr>
      </p:pic>
      <p:sp>
        <p:nvSpPr>
          <p:cNvPr id="93" name="Google Shape;93;p14"/>
          <p:cNvSpPr/>
          <p:nvPr/>
        </p:nvSpPr>
        <p:spPr>
          <a:xfrm>
            <a:off x="4419600" y="4229101"/>
            <a:ext cx="7162800" cy="201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94" name="Google Shape;94;p14"/>
          <p:cNvSpPr/>
          <p:nvPr/>
        </p:nvSpPr>
        <p:spPr>
          <a:xfrm>
            <a:off x="6096001" y="0"/>
            <a:ext cx="6112935" cy="6858000"/>
          </a:xfrm>
          <a:custGeom>
            <a:avLst/>
            <a:gdLst/>
            <a:ahLst/>
            <a:cxnLst/>
            <a:rect l="l" t="t" r="r" b="b"/>
            <a:pathLst>
              <a:path w="6102096" h="6858000" extrusionOk="0">
                <a:moveTo>
                  <a:pt x="0" y="0"/>
                </a:moveTo>
                <a:lnTo>
                  <a:pt x="6102096" y="0"/>
                </a:lnTo>
                <a:lnTo>
                  <a:pt x="6102096" y="6858000"/>
                </a:lnTo>
                <a:lnTo>
                  <a:pt x="0" y="6858000"/>
                </a:lnTo>
                <a:lnTo>
                  <a:pt x="0" y="6379464"/>
                </a:lnTo>
                <a:lnTo>
                  <a:pt x="5614416" y="6379464"/>
                </a:lnTo>
                <a:lnTo>
                  <a:pt x="5614416" y="381000"/>
                </a:lnTo>
                <a:lnTo>
                  <a:pt x="0" y="381000"/>
                </a:lnTo>
                <a:close/>
              </a:path>
            </a:pathLst>
          </a:custGeom>
          <a:solidFill>
            <a:srgbClr val="1E78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95" name="Google Shape;95;p14"/>
          <p:cNvSpPr txBox="1">
            <a:spLocks noGrp="1"/>
          </p:cNvSpPr>
          <p:nvPr>
            <p:ph type="title"/>
          </p:nvPr>
        </p:nvSpPr>
        <p:spPr>
          <a:xfrm>
            <a:off x="6327484" y="750529"/>
            <a:ext cx="5396165" cy="65560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333"/>
              </a:spcBef>
              <a:spcAft>
                <a:spcPts val="0"/>
              </a:spcAft>
              <a:buClr>
                <a:srgbClr val="1E787A"/>
              </a:buClr>
              <a:buSzPts val="3600"/>
              <a:buFont typeface="Arial"/>
              <a:buNone/>
              <a:defRPr sz="3600">
                <a:solidFill>
                  <a:srgbClr val="1E787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6327485" y="345289"/>
            <a:ext cx="4111481" cy="407988"/>
          </a:xfrm>
          <a:prstGeom prst="rect">
            <a:avLst/>
          </a:prstGeom>
          <a:noFill/>
          <a:ln>
            <a:noFill/>
          </a:ln>
        </p:spPr>
        <p:txBody>
          <a:bodyPr spcFirstLastPara="1" wrap="square" lIns="0" tIns="0" rIns="0" bIns="0" anchor="b" anchorCtr="0">
            <a:normAutofit/>
          </a:bodyPr>
          <a:lstStyle>
            <a:lvl1pPr marL="457200" lvl="0" indent="-321754" algn="l">
              <a:lnSpc>
                <a:spcPct val="90000"/>
              </a:lnSpc>
              <a:spcBef>
                <a:spcPts val="1000"/>
              </a:spcBef>
              <a:spcAft>
                <a:spcPts val="0"/>
              </a:spcAft>
              <a:buClr>
                <a:srgbClr val="606264"/>
              </a:buClr>
              <a:buSzPts val="1467"/>
              <a:buChar char="•"/>
              <a:defRPr sz="1467">
                <a:solidFill>
                  <a:srgbClr val="60626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7" name="Google Shape;97;p14"/>
          <p:cNvPicPr preferRelativeResize="0"/>
          <p:nvPr/>
        </p:nvPicPr>
        <p:blipFill rotWithShape="1">
          <a:blip r:embed="rId3">
            <a:alphaModFix/>
          </a:blip>
          <a:srcRect/>
          <a:stretch/>
        </p:blipFill>
        <p:spPr>
          <a:xfrm>
            <a:off x="4537118" y="4334341"/>
            <a:ext cx="1808820" cy="1808820"/>
          </a:xfrm>
          <a:prstGeom prst="rect">
            <a:avLst/>
          </a:prstGeom>
          <a:noFill/>
          <a:ln>
            <a:noFill/>
          </a:ln>
        </p:spPr>
      </p:pic>
      <p:pic>
        <p:nvPicPr>
          <p:cNvPr id="98" name="Google Shape;98;p14"/>
          <p:cNvPicPr preferRelativeResize="0"/>
          <p:nvPr/>
        </p:nvPicPr>
        <p:blipFill rotWithShape="1">
          <a:blip r:embed="rId4">
            <a:alphaModFix/>
          </a:blip>
          <a:srcRect/>
          <a:stretch/>
        </p:blipFill>
        <p:spPr>
          <a:xfrm>
            <a:off x="6530510" y="4334341"/>
            <a:ext cx="1808820" cy="1808820"/>
          </a:xfrm>
          <a:prstGeom prst="rect">
            <a:avLst/>
          </a:prstGeom>
          <a:noFill/>
          <a:ln>
            <a:noFill/>
          </a:ln>
        </p:spPr>
      </p:pic>
      <p:pic>
        <p:nvPicPr>
          <p:cNvPr id="99" name="Google Shape;99;p14"/>
          <p:cNvPicPr preferRelativeResize="0"/>
          <p:nvPr/>
        </p:nvPicPr>
        <p:blipFill rotWithShape="1">
          <a:blip r:embed="rId5">
            <a:alphaModFix/>
          </a:blip>
          <a:srcRect/>
          <a:stretch/>
        </p:blipFill>
        <p:spPr>
          <a:xfrm>
            <a:off x="8523903" y="4328584"/>
            <a:ext cx="2899748" cy="1820333"/>
          </a:xfrm>
          <a:prstGeom prst="rect">
            <a:avLst/>
          </a:prstGeom>
          <a:noFill/>
          <a:ln>
            <a:noFill/>
          </a:ln>
        </p:spPr>
      </p:pic>
      <p:sp>
        <p:nvSpPr>
          <p:cNvPr id="100" name="Google Shape;100;p14"/>
          <p:cNvSpPr txBox="1">
            <a:spLocks noGrp="1"/>
          </p:cNvSpPr>
          <p:nvPr>
            <p:ph type="body" idx="2"/>
          </p:nvPr>
        </p:nvSpPr>
        <p:spPr>
          <a:xfrm>
            <a:off x="6327485" y="1717675"/>
            <a:ext cx="5254916" cy="240347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1" name="Google Shape;101;p14"/>
          <p:cNvCxnSpPr/>
          <p:nvPr/>
        </p:nvCxnSpPr>
        <p:spPr>
          <a:xfrm rot="10800000">
            <a:off x="6315726" y="1327747"/>
            <a:ext cx="4864109" cy="0"/>
          </a:xfrm>
          <a:prstGeom prst="straightConnector1">
            <a:avLst/>
          </a:prstGeom>
          <a:noFill/>
          <a:ln w="9525" cap="flat" cmpd="sng">
            <a:solidFill>
              <a:srgbClr val="1E787A"/>
            </a:solidFill>
            <a:prstDash val="solid"/>
            <a:miter lim="800000"/>
            <a:headEnd type="none" w="sm" len="sm"/>
            <a:tailEnd type="none" w="sm" len="sm"/>
          </a:ln>
        </p:spPr>
      </p:cxnSp>
      <p:pic>
        <p:nvPicPr>
          <p:cNvPr id="102" name="Google Shape;102;p14"/>
          <p:cNvPicPr preferRelativeResize="0"/>
          <p:nvPr/>
        </p:nvPicPr>
        <p:blipFill rotWithShape="1">
          <a:blip r:embed="rId6">
            <a:alphaModFix/>
          </a:blip>
          <a:srcRect/>
          <a:stretch/>
        </p:blipFill>
        <p:spPr>
          <a:xfrm>
            <a:off x="11053099" y="6464345"/>
            <a:ext cx="764756" cy="180711"/>
          </a:xfrm>
          <a:prstGeom prst="rect">
            <a:avLst/>
          </a:prstGeom>
          <a:noFill/>
          <a:ln>
            <a:noFill/>
          </a:ln>
        </p:spPr>
      </p:pic>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Laptop Drag">
  <p:cSld name="6_Laptop Drag">
    <p:spTree>
      <p:nvGrpSpPr>
        <p:cNvPr id="1" name="Shape 103"/>
        <p:cNvGrpSpPr/>
        <p:nvPr/>
      </p:nvGrpSpPr>
      <p:grpSpPr>
        <a:xfrm>
          <a:off x="0" y="0"/>
          <a:ext cx="0" cy="0"/>
          <a:chOff x="0" y="0"/>
          <a:chExt cx="0" cy="0"/>
        </a:xfrm>
      </p:grpSpPr>
      <p:sp>
        <p:nvSpPr>
          <p:cNvPr id="104" name="Google Shape;104;p15"/>
          <p:cNvSpPr/>
          <p:nvPr/>
        </p:nvSpPr>
        <p:spPr>
          <a:xfrm>
            <a:off x="0" y="0"/>
            <a:ext cx="2057400" cy="6858000"/>
          </a:xfrm>
          <a:prstGeom prst="rect">
            <a:avLst/>
          </a:prstGeom>
          <a:solidFill>
            <a:srgbClr val="1E78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262626"/>
              </a:solidFill>
              <a:latin typeface="Lato"/>
              <a:ea typeface="Lato"/>
              <a:cs typeface="Lato"/>
              <a:sym typeface="Lato"/>
            </a:endParaRPr>
          </a:p>
        </p:txBody>
      </p:sp>
      <p:grpSp>
        <p:nvGrpSpPr>
          <p:cNvPr id="105" name="Google Shape;105;p15"/>
          <p:cNvGrpSpPr/>
          <p:nvPr/>
        </p:nvGrpSpPr>
        <p:grpSpPr>
          <a:xfrm>
            <a:off x="-1781878" y="1086655"/>
            <a:ext cx="11772983" cy="6024037"/>
            <a:chOff x="-353857" y="1647667"/>
            <a:chExt cx="9729738" cy="4978543"/>
          </a:xfrm>
        </p:grpSpPr>
        <p:pic>
          <p:nvPicPr>
            <p:cNvPr id="106" name="Google Shape;106;p15"/>
            <p:cNvPicPr preferRelativeResize="0"/>
            <p:nvPr/>
          </p:nvPicPr>
          <p:blipFill rotWithShape="1">
            <a:blip r:embed="rId2">
              <a:alphaModFix/>
            </a:blip>
            <a:srcRect/>
            <a:stretch/>
          </p:blipFill>
          <p:spPr>
            <a:xfrm>
              <a:off x="-353857" y="1647667"/>
              <a:ext cx="9729738" cy="4978543"/>
            </a:xfrm>
            <a:prstGeom prst="rect">
              <a:avLst/>
            </a:prstGeom>
            <a:noFill/>
            <a:ln>
              <a:noFill/>
            </a:ln>
          </p:spPr>
        </p:pic>
        <p:pic>
          <p:nvPicPr>
            <p:cNvPr id="107" name="Google Shape;107;p15"/>
            <p:cNvPicPr preferRelativeResize="0"/>
            <p:nvPr/>
          </p:nvPicPr>
          <p:blipFill rotWithShape="1">
            <a:blip r:embed="rId3">
              <a:alphaModFix/>
            </a:blip>
            <a:srcRect/>
            <a:stretch/>
          </p:blipFill>
          <p:spPr>
            <a:xfrm>
              <a:off x="1447800" y="2362200"/>
              <a:ext cx="6076822" cy="3299861"/>
            </a:xfrm>
            <a:prstGeom prst="rect">
              <a:avLst/>
            </a:prstGeom>
            <a:noFill/>
            <a:ln>
              <a:noFill/>
            </a:ln>
          </p:spPr>
        </p:pic>
      </p:grpSp>
      <p:pic>
        <p:nvPicPr>
          <p:cNvPr id="108" name="Google Shape;108;p15"/>
          <p:cNvPicPr preferRelativeResize="0">
            <a:picLocks noGrp="1"/>
          </p:cNvPicPr>
          <p:nvPr>
            <p:ph type="pic" idx="2"/>
          </p:nvPr>
        </p:nvPicPr>
        <p:blipFill/>
        <p:spPr>
          <a:xfrm>
            <a:off x="398463" y="1950678"/>
            <a:ext cx="7353300" cy="3935413"/>
          </a:xfrm>
          <a:prstGeom prst="rect">
            <a:avLst/>
          </a:prstGeom>
          <a:blipFill rotWithShape="1">
            <a:blip r:embed="rId4">
              <a:alphaModFix/>
            </a:blip>
            <a:stretch>
              <a:fillRect/>
            </a:stretch>
          </a:blipFill>
          <a:ln>
            <a:noFill/>
          </a:ln>
        </p:spPr>
      </p:pic>
      <p:sp>
        <p:nvSpPr>
          <p:cNvPr id="109" name="Google Shape;109;p15"/>
          <p:cNvSpPr txBox="1">
            <a:spLocks noGrp="1"/>
          </p:cNvSpPr>
          <p:nvPr>
            <p:ph type="body" idx="1"/>
          </p:nvPr>
        </p:nvSpPr>
        <p:spPr>
          <a:xfrm>
            <a:off x="8407401" y="3394733"/>
            <a:ext cx="3465513" cy="757130"/>
          </a:xfrm>
          <a:prstGeom prst="rect">
            <a:avLst/>
          </a:prstGeom>
          <a:noFill/>
          <a:ln>
            <a:noFill/>
          </a:ln>
        </p:spPr>
        <p:txBody>
          <a:bodyPr spcFirstLastPara="1" wrap="square" lIns="91425" tIns="45700" rIns="91425" bIns="45700" anchor="t" anchorCtr="0">
            <a:spAutoFit/>
          </a:bodyPr>
          <a:lstStyle>
            <a:lvl1pPr marL="457200" lvl="0" indent="-321754" algn="l">
              <a:lnSpc>
                <a:spcPct val="90000"/>
              </a:lnSpc>
              <a:spcBef>
                <a:spcPts val="1000"/>
              </a:spcBef>
              <a:spcAft>
                <a:spcPts val="0"/>
              </a:spcAft>
              <a:buClr>
                <a:schemeClr val="dk1"/>
              </a:buClr>
              <a:buSzPts val="1467"/>
              <a:buChar char="•"/>
              <a:defRPr sz="1467">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47154" algn="l">
              <a:lnSpc>
                <a:spcPct val="90000"/>
              </a:lnSpc>
              <a:spcBef>
                <a:spcPts val="500"/>
              </a:spcBef>
              <a:spcAft>
                <a:spcPts val="0"/>
              </a:spcAft>
              <a:buClr>
                <a:schemeClr val="dk1"/>
              </a:buClr>
              <a:buSzPts val="1867"/>
              <a:buChar char="•"/>
              <a:defRPr sz="1867">
                <a:latin typeface="Calibri"/>
                <a:ea typeface="Calibri"/>
                <a:cs typeface="Calibri"/>
                <a:sym typeface="Calibri"/>
              </a:defRPr>
            </a:lvl3pPr>
            <a:lvl4pPr marL="1828800" lvl="3" indent="-347154" algn="l">
              <a:lnSpc>
                <a:spcPct val="90000"/>
              </a:lnSpc>
              <a:spcBef>
                <a:spcPts val="500"/>
              </a:spcBef>
              <a:spcAft>
                <a:spcPts val="0"/>
              </a:spcAft>
              <a:buClr>
                <a:schemeClr val="dk1"/>
              </a:buClr>
              <a:buSzPts val="1867"/>
              <a:buChar char="•"/>
              <a:defRPr sz="1867">
                <a:latin typeface="Calibri"/>
                <a:ea typeface="Calibri"/>
                <a:cs typeface="Calibri"/>
                <a:sym typeface="Calibri"/>
              </a:defRPr>
            </a:lvl4pPr>
            <a:lvl5pPr marL="2286000" lvl="4" indent="-347154" algn="l">
              <a:lnSpc>
                <a:spcPct val="90000"/>
              </a:lnSpc>
              <a:spcBef>
                <a:spcPts val="500"/>
              </a:spcBef>
              <a:spcAft>
                <a:spcPts val="0"/>
              </a:spcAft>
              <a:buClr>
                <a:schemeClr val="dk1"/>
              </a:buClr>
              <a:buSzPts val="1867"/>
              <a:buChar char="•"/>
              <a:defRPr sz="1867">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5"/>
          <p:cNvSpPr txBox="1">
            <a:spLocks noGrp="1"/>
          </p:cNvSpPr>
          <p:nvPr>
            <p:ph type="title"/>
          </p:nvPr>
        </p:nvSpPr>
        <p:spPr>
          <a:xfrm>
            <a:off x="2283069" y="409823"/>
            <a:ext cx="10515600" cy="65836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5"/>
          <p:cNvSpPr txBox="1">
            <a:spLocks noGrp="1"/>
          </p:cNvSpPr>
          <p:nvPr>
            <p:ph type="body" idx="3"/>
          </p:nvPr>
        </p:nvSpPr>
        <p:spPr>
          <a:xfrm>
            <a:off x="2283070" y="1"/>
            <a:ext cx="8012113" cy="407988"/>
          </a:xfrm>
          <a:prstGeom prst="rect">
            <a:avLst/>
          </a:prstGeom>
          <a:noFill/>
          <a:ln>
            <a:noFill/>
          </a:ln>
        </p:spPr>
        <p:txBody>
          <a:bodyPr spcFirstLastPara="1" wrap="square" lIns="0" tIns="0" rIns="0" bIns="0" anchor="b" anchorCtr="0">
            <a:normAutofit/>
          </a:bodyPr>
          <a:lstStyle>
            <a:lvl1pPr marL="457200" lvl="0" indent="-321754" algn="l">
              <a:lnSpc>
                <a:spcPct val="90000"/>
              </a:lnSpc>
              <a:spcBef>
                <a:spcPts val="1000"/>
              </a:spcBef>
              <a:spcAft>
                <a:spcPts val="0"/>
              </a:spcAft>
              <a:buClr>
                <a:srgbClr val="606264"/>
              </a:buClr>
              <a:buSzPts val="1467"/>
              <a:buChar char="•"/>
              <a:defRPr sz="1467">
                <a:solidFill>
                  <a:srgbClr val="606264"/>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2"/>
        <p:cNvGrpSpPr/>
        <p:nvPr/>
      </p:nvGrpSpPr>
      <p:grpSpPr>
        <a:xfrm>
          <a:off x="0" y="0"/>
          <a:ext cx="0" cy="0"/>
          <a:chOff x="0" y="0"/>
          <a:chExt cx="0" cy="0"/>
        </a:xfrm>
      </p:grpSpPr>
      <p:sp>
        <p:nvSpPr>
          <p:cNvPr id="113" name="Google Shape;113;p16"/>
          <p:cNvSpPr txBox="1">
            <a:spLocks noGrp="1"/>
          </p:cNvSpPr>
          <p:nvPr>
            <p:ph type="body" idx="1"/>
          </p:nvPr>
        </p:nvSpPr>
        <p:spPr>
          <a:xfrm>
            <a:off x="711200" y="558800"/>
            <a:ext cx="6705600" cy="431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733"/>
              <a:buFont typeface="Open Sans SemiBold"/>
              <a:buNone/>
              <a:defRPr sz="1733" b="0">
                <a:solidFill>
                  <a:schemeClr val="dk1"/>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1467"/>
              <a:buFont typeface="Arial"/>
              <a:buNone/>
              <a:defRPr sz="1467">
                <a:latin typeface="Arial"/>
                <a:ea typeface="Arial"/>
                <a:cs typeface="Arial"/>
                <a:sym typeface="Arial"/>
              </a:defRPr>
            </a:lvl2pPr>
            <a:lvl3pPr marL="1371600" lvl="2" indent="-228600" algn="l">
              <a:lnSpc>
                <a:spcPct val="90000"/>
              </a:lnSpc>
              <a:spcBef>
                <a:spcPts val="500"/>
              </a:spcBef>
              <a:spcAft>
                <a:spcPts val="0"/>
              </a:spcAft>
              <a:buClr>
                <a:schemeClr val="dk1"/>
              </a:buClr>
              <a:buSzPts val="1467"/>
              <a:buFont typeface="Arial"/>
              <a:buNone/>
              <a:defRPr sz="1467">
                <a:latin typeface="Arial"/>
                <a:ea typeface="Arial"/>
                <a:cs typeface="Arial"/>
                <a:sym typeface="Arial"/>
              </a:defRPr>
            </a:lvl3pPr>
            <a:lvl4pPr marL="1828800" lvl="3" indent="-228600" algn="l">
              <a:lnSpc>
                <a:spcPct val="90000"/>
              </a:lnSpc>
              <a:spcBef>
                <a:spcPts val="500"/>
              </a:spcBef>
              <a:spcAft>
                <a:spcPts val="0"/>
              </a:spcAft>
              <a:buClr>
                <a:schemeClr val="dk1"/>
              </a:buClr>
              <a:buSzPts val="1467"/>
              <a:buFont typeface="Arial"/>
              <a:buNone/>
              <a:defRPr sz="1467">
                <a:latin typeface="Arial"/>
                <a:ea typeface="Arial"/>
                <a:cs typeface="Arial"/>
                <a:sym typeface="Arial"/>
              </a:defRPr>
            </a:lvl4pPr>
            <a:lvl5pPr marL="2286000" lvl="4" indent="-228600" algn="l">
              <a:lnSpc>
                <a:spcPct val="90000"/>
              </a:lnSpc>
              <a:spcBef>
                <a:spcPts val="500"/>
              </a:spcBef>
              <a:spcAft>
                <a:spcPts val="0"/>
              </a:spcAft>
              <a:buClr>
                <a:schemeClr val="dk1"/>
              </a:buClr>
              <a:buSzPts val="1467"/>
              <a:buFont typeface="Arial"/>
              <a:buNone/>
              <a:defRPr sz="1467">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6"/>
          <p:cNvSpPr txBox="1">
            <a:spLocks noGrp="1"/>
          </p:cNvSpPr>
          <p:nvPr>
            <p:ph type="title"/>
          </p:nvPr>
        </p:nvSpPr>
        <p:spPr>
          <a:xfrm>
            <a:off x="711200" y="584200"/>
            <a:ext cx="10160000" cy="1143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1E787A"/>
              </a:buClr>
              <a:buSzPts val="4400"/>
              <a:buFont typeface="Calibri"/>
              <a:buNone/>
              <a:defRPr>
                <a:solidFill>
                  <a:srgbClr val="1E787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scstn.powerschool.com/public/hom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scsk12.org/ireadydiagnostic/inde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scsk12.org/ireadydiagnostic/inde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oMnzNq6y3ug?feature=oembed" TargetMode="External"/><Relationship Id="rId5" Type="http://schemas.openxmlformats.org/officeDocument/2006/relationships/image" Target="../media/image21.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file:///C:\Users\WILLIAMSCN\Desktop\DATA\FastBridge%20Learning%20-.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scsk12.org/familyforu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7"/>
          <p:cNvSpPr txBox="1"/>
          <p:nvPr/>
        </p:nvSpPr>
        <p:spPr>
          <a:xfrm>
            <a:off x="455394" y="145975"/>
            <a:ext cx="11603131" cy="3970318"/>
          </a:xfrm>
          <a:prstGeom prst="rect">
            <a:avLst/>
          </a:prstGeom>
          <a:noFill/>
          <a:ln>
            <a:noFill/>
          </a:ln>
        </p:spPr>
        <p:txBody>
          <a:bodyPr spcFirstLastPara="1" wrap="square" lIns="91425" tIns="45700" rIns="91425" bIns="45700" anchor="t" anchorCtr="0">
            <a:spAutoFit/>
          </a:bodyPr>
          <a:lstStyle/>
          <a:p>
            <a:pPr algn="ctr">
              <a:buSzPts val="5400"/>
            </a:pPr>
            <a:br>
              <a:rPr lang="en-US" sz="5400" b="0" i="0" u="none" strike="noStrike" cap="none" dirty="0">
                <a:latin typeface="Arial Black"/>
                <a:ea typeface="Arial Black"/>
                <a:cs typeface="Arial Black"/>
              </a:rPr>
            </a:br>
            <a:br>
              <a:rPr lang="en-US" sz="5400" b="0" i="0" u="none" strike="noStrike" cap="none" dirty="0">
                <a:latin typeface="Arial Black"/>
                <a:ea typeface="Arial Black"/>
                <a:cs typeface="Arial Black"/>
              </a:rPr>
            </a:br>
            <a:r>
              <a:rPr lang="en-US" sz="7200" dirty="0">
                <a:solidFill>
                  <a:srgbClr val="FFFFFF"/>
                </a:solidFill>
                <a:latin typeface="Franklin Gothic"/>
                <a:ea typeface="Arial Black"/>
                <a:cs typeface="Arial Black"/>
                <a:sym typeface="Franklin Gothic"/>
              </a:rPr>
              <a:t>March School-Based</a:t>
            </a:r>
            <a:r>
              <a:rPr lang="en-US" sz="7200" b="0" i="0" u="none" strike="noStrike" cap="none" dirty="0">
                <a:solidFill>
                  <a:srgbClr val="FFFFFF"/>
                </a:solidFill>
                <a:latin typeface="Franklin Gothic"/>
                <a:ea typeface="Franklin Gothic"/>
                <a:cs typeface="Franklin Gothic"/>
                <a:sym typeface="Franklin Gothic"/>
              </a:rPr>
              <a:t> Family Data Night</a:t>
            </a:r>
            <a:endParaRPr sz="7000" b="1" i="0" u="none" strike="noStrike" cap="none" dirty="0">
              <a:solidFill>
                <a:srgbClr val="FFFFFF"/>
              </a:solidFill>
              <a:latin typeface="Garamond"/>
              <a:ea typeface="Garamond"/>
              <a:cs typeface="Garamond"/>
              <a:sym typeface="Garamond"/>
            </a:endParaRPr>
          </a:p>
        </p:txBody>
      </p:sp>
      <p:pic>
        <p:nvPicPr>
          <p:cNvPr id="121" name="Google Shape;121;p17" descr="SCS-Logo-Color-Transparent.png"/>
          <p:cNvPicPr preferRelativeResize="0"/>
          <p:nvPr/>
        </p:nvPicPr>
        <p:blipFill rotWithShape="1">
          <a:blip r:embed="rId4">
            <a:alphaModFix/>
          </a:blip>
          <a:srcRect/>
          <a:stretch/>
        </p:blipFill>
        <p:spPr>
          <a:xfrm>
            <a:off x="215071" y="297939"/>
            <a:ext cx="1522478" cy="15186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6"/>
          <p:cNvSpPr txBox="1"/>
          <p:nvPr/>
        </p:nvSpPr>
        <p:spPr>
          <a:xfrm>
            <a:off x="-184935" y="84591"/>
            <a:ext cx="10181690"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800" b="1">
                <a:solidFill>
                  <a:schemeClr val="lt1"/>
                </a:solidFill>
                <a:latin typeface="Century Gothic"/>
                <a:ea typeface="Century Gothic"/>
                <a:cs typeface="Century Gothic"/>
                <a:sym typeface="Century Gothic"/>
              </a:rPr>
              <a:t>Accessing and Viewing the Report Card</a:t>
            </a:r>
            <a:endParaRPr/>
          </a:p>
        </p:txBody>
      </p:sp>
      <p:sp>
        <p:nvSpPr>
          <p:cNvPr id="183" name="Google Shape;183;p26"/>
          <p:cNvSpPr/>
          <p:nvPr/>
        </p:nvSpPr>
        <p:spPr>
          <a:xfrm>
            <a:off x="3324696" y="1892920"/>
            <a:ext cx="5066956" cy="463203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Roboto Condensed"/>
                <a:ea typeface="Roboto Condensed"/>
                <a:cs typeface="Roboto Condensed"/>
                <a:sym typeface="Roboto Condensed"/>
              </a:rPr>
              <a:t>Report cards will be available for the complete quarter once all school grades are stored and will be housed in the parent portal.</a:t>
            </a:r>
            <a:endParaRPr/>
          </a:p>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Roboto Condensed"/>
                <a:ea typeface="Roboto Condensed"/>
                <a:cs typeface="Roboto Condensed"/>
                <a:sym typeface="Roboto Condensed"/>
              </a:rPr>
              <a:t>Access the report card, using the following link:  </a:t>
            </a:r>
            <a:r>
              <a:rPr lang="en-US" sz="1800" u="sng">
                <a:solidFill>
                  <a:schemeClr val="hlink"/>
                </a:solidFill>
                <a:latin typeface="Roboto Condensed"/>
                <a:ea typeface="Roboto Condensed"/>
                <a:cs typeface="Roboto Condensed"/>
                <a:sym typeface="Roboto Condensed"/>
                <a:hlinkClick r:id="rId4"/>
              </a:rPr>
              <a:t>https://scstn.powerschool.com/public/home.html</a:t>
            </a:r>
            <a:endParaRPr sz="1800" u="sng">
              <a:solidFill>
                <a:schemeClr val="dk1"/>
              </a:solidFill>
              <a:latin typeface="Roboto Condensed"/>
              <a:ea typeface="Roboto Condensed"/>
              <a:cs typeface="Roboto Condensed"/>
              <a:sym typeface="Roboto Condensed"/>
            </a:endParaRPr>
          </a:p>
          <a:p>
            <a:pPr marL="285750" marR="0" lvl="0" indent="-171450" algn="l" rtl="0">
              <a:spcBef>
                <a:spcPts val="0"/>
              </a:spcBef>
              <a:spcAft>
                <a:spcPts val="0"/>
              </a:spcAft>
              <a:buClr>
                <a:schemeClr val="dk1"/>
              </a:buClr>
              <a:buSzPts val="1800"/>
              <a:buFont typeface="Arial"/>
              <a:buNone/>
            </a:pPr>
            <a:endParaRPr sz="1800" u="sng">
              <a:solidFill>
                <a:schemeClr val="dk1"/>
              </a:solidFill>
              <a:latin typeface="Roboto Condensed"/>
              <a:ea typeface="Roboto Condensed"/>
              <a:cs typeface="Roboto Condensed"/>
              <a:sym typeface="Roboto Condensed"/>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Roboto Condensed"/>
                <a:ea typeface="Roboto Condensed"/>
                <a:cs typeface="Roboto Condensed"/>
                <a:sym typeface="Roboto Condensed"/>
              </a:rPr>
              <a:t>Sign into your parent account. </a:t>
            </a:r>
            <a:endParaRPr/>
          </a:p>
          <a:p>
            <a:pPr marL="285750" marR="0" lvl="0" indent="-285750" algn="l" rtl="0">
              <a:spcBef>
                <a:spcPts val="1000"/>
              </a:spcBef>
              <a:spcAft>
                <a:spcPts val="0"/>
              </a:spcAft>
              <a:buClr>
                <a:schemeClr val="dk1"/>
              </a:buClr>
              <a:buSzPts val="1800"/>
              <a:buFont typeface="Arial"/>
              <a:buChar char="•"/>
            </a:pPr>
            <a:r>
              <a:rPr lang="en-US" sz="1800">
                <a:solidFill>
                  <a:schemeClr val="dk1"/>
                </a:solidFill>
                <a:latin typeface="Roboto Condensed"/>
                <a:ea typeface="Roboto Condensed"/>
                <a:cs typeface="Roboto Condensed"/>
                <a:sym typeface="Roboto Condensed"/>
              </a:rPr>
              <a:t>If you have forgotten the username or password, click on the  “Forgot Username or Password” link. </a:t>
            </a:r>
            <a:endParaRPr/>
          </a:p>
          <a:p>
            <a:pPr marL="285750" marR="0" lvl="0" indent="-285750" algn="l" rtl="0">
              <a:spcBef>
                <a:spcPts val="1000"/>
              </a:spcBef>
              <a:spcAft>
                <a:spcPts val="0"/>
              </a:spcAft>
              <a:buClr>
                <a:schemeClr val="dk1"/>
              </a:buClr>
              <a:buSzPts val="1800"/>
              <a:buFont typeface="Arial"/>
              <a:buChar char="•"/>
            </a:pPr>
            <a:r>
              <a:rPr lang="en-US" sz="1800">
                <a:solidFill>
                  <a:schemeClr val="dk1"/>
                </a:solidFill>
                <a:latin typeface="Roboto Condensed"/>
                <a:ea typeface="Roboto Condensed"/>
                <a:cs typeface="Roboto Condensed"/>
                <a:sym typeface="Roboto Condensed"/>
              </a:rPr>
              <a:t>After logging in, click the report card icon. </a:t>
            </a:r>
            <a:endParaRPr/>
          </a:p>
          <a:p>
            <a:pPr marL="0" marR="0" lvl="0" indent="0" algn="l" rtl="0">
              <a:spcBef>
                <a:spcPts val="1000"/>
              </a:spcBef>
              <a:spcAft>
                <a:spcPts val="0"/>
              </a:spcAft>
              <a:buNone/>
            </a:pPr>
            <a:endParaRPr sz="1800">
              <a:solidFill>
                <a:schemeClr val="dk1"/>
              </a:solidFill>
              <a:latin typeface="Calibri"/>
              <a:ea typeface="Calibri"/>
              <a:cs typeface="Calibri"/>
              <a:sym typeface="Calibri"/>
            </a:endParaRPr>
          </a:p>
        </p:txBody>
      </p:sp>
      <p:pic>
        <p:nvPicPr>
          <p:cNvPr id="184" name="Google Shape;184;p26" descr="Screen Shot 2021-02-02 at 7.36.42 PM.png"/>
          <p:cNvPicPr preferRelativeResize="0"/>
          <p:nvPr/>
        </p:nvPicPr>
        <p:blipFill rotWithShape="1">
          <a:blip r:embed="rId5">
            <a:alphaModFix/>
          </a:blip>
          <a:srcRect/>
          <a:stretch/>
        </p:blipFill>
        <p:spPr>
          <a:xfrm>
            <a:off x="214646" y="3542380"/>
            <a:ext cx="2760048" cy="2523143"/>
          </a:xfrm>
          <a:prstGeom prst="rect">
            <a:avLst/>
          </a:prstGeom>
          <a:noFill/>
          <a:ln>
            <a:noFill/>
          </a:ln>
        </p:spPr>
      </p:pic>
      <p:pic>
        <p:nvPicPr>
          <p:cNvPr id="185" name="Google Shape;185;p26" descr="Graphical user interface, text, application&#10;&#10;Description automatically generated"/>
          <p:cNvPicPr preferRelativeResize="0"/>
          <p:nvPr/>
        </p:nvPicPr>
        <p:blipFill rotWithShape="1">
          <a:blip r:embed="rId6">
            <a:alphaModFix/>
          </a:blip>
          <a:srcRect/>
          <a:stretch/>
        </p:blipFill>
        <p:spPr>
          <a:xfrm>
            <a:off x="8741654" y="1756583"/>
            <a:ext cx="2901179" cy="48667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27"/>
          <p:cNvSpPr txBox="1"/>
          <p:nvPr/>
        </p:nvSpPr>
        <p:spPr>
          <a:xfrm>
            <a:off x="-184935" y="84591"/>
            <a:ext cx="10181690"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800" b="1">
                <a:solidFill>
                  <a:schemeClr val="lt1"/>
                </a:solidFill>
                <a:latin typeface="Century Gothic"/>
                <a:ea typeface="Century Gothic"/>
                <a:cs typeface="Century Gothic"/>
                <a:sym typeface="Century Gothic"/>
              </a:rPr>
              <a:t>Accessing and Viewing the Report Card</a:t>
            </a:r>
            <a:endParaRPr/>
          </a:p>
        </p:txBody>
      </p:sp>
      <p:pic>
        <p:nvPicPr>
          <p:cNvPr id="192" name="Google Shape;192;p27"/>
          <p:cNvPicPr preferRelativeResize="0"/>
          <p:nvPr/>
        </p:nvPicPr>
        <p:blipFill rotWithShape="1">
          <a:blip r:embed="rId4">
            <a:alphaModFix/>
          </a:blip>
          <a:srcRect l="26629" t="35505" r="11769" b="17753"/>
          <a:stretch/>
        </p:blipFill>
        <p:spPr>
          <a:xfrm>
            <a:off x="0" y="1160980"/>
            <a:ext cx="12192000" cy="54453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pic>
        <p:nvPicPr>
          <p:cNvPr id="198" name="Google Shape;198;p28" descr="SCS-Logo-Color-Transparent.png"/>
          <p:cNvPicPr preferRelativeResize="0"/>
          <p:nvPr/>
        </p:nvPicPr>
        <p:blipFill rotWithShape="1">
          <a:blip r:embed="rId4">
            <a:alphaModFix/>
          </a:blip>
          <a:srcRect/>
          <a:stretch/>
        </p:blipFill>
        <p:spPr>
          <a:xfrm>
            <a:off x="215071" y="297939"/>
            <a:ext cx="1522478" cy="1518672"/>
          </a:xfrm>
          <a:prstGeom prst="rect">
            <a:avLst/>
          </a:prstGeom>
          <a:noFill/>
          <a:ln>
            <a:noFill/>
          </a:ln>
        </p:spPr>
      </p:pic>
      <p:sp>
        <p:nvSpPr>
          <p:cNvPr id="199" name="Google Shape;199;p28"/>
          <p:cNvSpPr txBox="1"/>
          <p:nvPr/>
        </p:nvSpPr>
        <p:spPr>
          <a:xfrm>
            <a:off x="1520576" y="682304"/>
            <a:ext cx="9794929" cy="39492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FFFFFF"/>
              </a:buClr>
              <a:buSzPts val="5500"/>
              <a:buFont typeface="Arial Black"/>
              <a:buNone/>
            </a:pPr>
            <a:br>
              <a:rPr lang="en-US" sz="5500" b="0" i="0" u="none" strike="noStrike" cap="none">
                <a:solidFill>
                  <a:srgbClr val="FFFFFF"/>
                </a:solidFill>
                <a:latin typeface="Arial Black"/>
                <a:ea typeface="Arial Black"/>
                <a:cs typeface="Arial Black"/>
                <a:sym typeface="Arial Black"/>
              </a:rPr>
            </a:br>
            <a:br>
              <a:rPr lang="en-US" sz="5500" b="0" i="0" u="none" strike="noStrike" cap="none">
                <a:solidFill>
                  <a:srgbClr val="FFFFFF"/>
                </a:solidFill>
                <a:latin typeface="Arial Black"/>
                <a:ea typeface="Arial Black"/>
                <a:cs typeface="Arial Black"/>
                <a:sym typeface="Arial Black"/>
              </a:rPr>
            </a:br>
            <a:r>
              <a:rPr lang="en-US" sz="5500" b="0" i="0" u="none" strike="noStrike" cap="none">
                <a:solidFill>
                  <a:srgbClr val="FFFFFF"/>
                </a:solidFill>
                <a:latin typeface="Franklin Gothic"/>
                <a:ea typeface="Franklin Gothic"/>
                <a:cs typeface="Franklin Gothic"/>
                <a:sym typeface="Franklin Gothic"/>
              </a:rPr>
              <a:t>District Assessments &amp; Intervention</a:t>
            </a:r>
            <a:endParaRPr sz="5500" b="0" i="0" u="none" strike="noStrike" cap="none">
              <a:solidFill>
                <a:srgbClr val="FFFFFF"/>
              </a:solidFill>
              <a:latin typeface="Franklin Gothic"/>
              <a:ea typeface="Franklin Gothic"/>
              <a:cs typeface="Franklin Gothic"/>
              <a:sym typeface="Franklin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9"/>
          <p:cNvSpPr txBox="1"/>
          <p:nvPr/>
        </p:nvSpPr>
        <p:spPr>
          <a:xfrm>
            <a:off x="1219264" y="1916483"/>
            <a:ext cx="10041212" cy="4194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133"/>
              <a:buFont typeface="Arial"/>
              <a:buNone/>
            </a:pPr>
            <a:r>
              <a:rPr lang="en-US" sz="2133" b="0" i="0" u="none" strike="noStrike" cap="none">
                <a:solidFill>
                  <a:srgbClr val="000000"/>
                </a:solidFill>
                <a:latin typeface="Calibri"/>
                <a:ea typeface="Calibri"/>
                <a:cs typeface="Calibri"/>
                <a:sym typeface="Calibri"/>
              </a:rPr>
              <a:t> </a:t>
            </a:r>
            <a:endParaRPr/>
          </a:p>
          <a:p>
            <a:pPr marL="380990" marR="0" lvl="0" indent="-380990" algn="l" rtl="0">
              <a:lnSpc>
                <a:spcPct val="90000"/>
              </a:lnSpc>
              <a:spcBef>
                <a:spcPts val="1000"/>
              </a:spcBef>
              <a:spcAft>
                <a:spcPts val="0"/>
              </a:spcAft>
              <a:buClr>
                <a:srgbClr val="000000"/>
              </a:buClr>
              <a:buSzPts val="2133"/>
              <a:buFont typeface="Arial"/>
              <a:buChar char="•"/>
            </a:pPr>
            <a:r>
              <a:rPr lang="en-US" sz="2133" b="0" i="0" u="none" strike="noStrike" cap="none">
                <a:solidFill>
                  <a:srgbClr val="000000"/>
                </a:solidFill>
                <a:latin typeface="Calibri"/>
                <a:ea typeface="Calibri"/>
                <a:cs typeface="Calibri"/>
                <a:sym typeface="Calibri"/>
              </a:rPr>
              <a:t>iReady is a computer-adaptive test (CAT).</a:t>
            </a:r>
            <a:endParaRPr/>
          </a:p>
          <a:p>
            <a:pPr marL="380990" marR="0" lvl="0" indent="-380990" algn="l" rtl="0">
              <a:lnSpc>
                <a:spcPct val="90000"/>
              </a:lnSpc>
              <a:spcBef>
                <a:spcPts val="1000"/>
              </a:spcBef>
              <a:spcAft>
                <a:spcPts val="0"/>
              </a:spcAft>
              <a:buClr>
                <a:srgbClr val="000000"/>
              </a:buClr>
              <a:buSzPts val="2133"/>
              <a:buFont typeface="Arial"/>
              <a:buChar char="•"/>
            </a:pPr>
            <a:r>
              <a:rPr lang="en-US" sz="2133" b="0" i="0" u="none" strike="noStrike" cap="none">
                <a:solidFill>
                  <a:srgbClr val="000000"/>
                </a:solidFill>
                <a:latin typeface="Calibri"/>
                <a:ea typeface="Calibri"/>
                <a:cs typeface="Calibri"/>
                <a:sym typeface="Calibri"/>
              </a:rPr>
              <a:t>Computer-adaptive tests continually adjust the difficulty of each test by determining each question based on the previous response.  </a:t>
            </a:r>
            <a:endParaRPr/>
          </a:p>
          <a:p>
            <a:pPr marL="380990" marR="0" lvl="0" indent="-380990" algn="l" rtl="0">
              <a:lnSpc>
                <a:spcPct val="90000"/>
              </a:lnSpc>
              <a:spcBef>
                <a:spcPts val="1000"/>
              </a:spcBef>
              <a:spcAft>
                <a:spcPts val="0"/>
              </a:spcAft>
              <a:buClr>
                <a:srgbClr val="000000"/>
              </a:buClr>
              <a:buSzPts val="2133"/>
              <a:buFont typeface="Arial"/>
              <a:buChar char="•"/>
            </a:pPr>
            <a:r>
              <a:rPr lang="en-US" sz="2133" b="0" i="0" u="none" strike="noStrike" cap="none">
                <a:solidFill>
                  <a:srgbClr val="000000"/>
                </a:solidFill>
                <a:latin typeface="Calibri"/>
                <a:ea typeface="Calibri"/>
                <a:cs typeface="Calibri"/>
                <a:sym typeface="Calibri"/>
              </a:rPr>
              <a:t>The iReady assessment is used as a diagnostic screening tool to identify students who may need additional academic support and monitor student growth.</a:t>
            </a:r>
            <a:endParaRPr/>
          </a:p>
          <a:p>
            <a:pPr marL="380990" marR="0" lvl="0" indent="-380990" algn="l" rtl="0">
              <a:lnSpc>
                <a:spcPct val="90000"/>
              </a:lnSpc>
              <a:spcBef>
                <a:spcPts val="1000"/>
              </a:spcBef>
              <a:spcAft>
                <a:spcPts val="0"/>
              </a:spcAft>
              <a:buClr>
                <a:srgbClr val="000000"/>
              </a:buClr>
              <a:buSzPts val="2133"/>
              <a:buFont typeface="Arial"/>
              <a:buChar char="•"/>
            </a:pPr>
            <a:r>
              <a:rPr lang="en-US" sz="2133" b="0" i="0" u="none" strike="noStrike" cap="none">
                <a:solidFill>
                  <a:srgbClr val="000000"/>
                </a:solidFill>
                <a:latin typeface="Calibri"/>
                <a:ea typeface="Calibri"/>
                <a:cs typeface="Calibri"/>
                <a:sym typeface="Calibri"/>
              </a:rPr>
              <a:t>iReady is a K-8 intervention that provide specific tools and lessons to support areas the individual student is struggling.</a:t>
            </a:r>
            <a:endParaRPr/>
          </a:p>
          <a:p>
            <a:pPr marL="380990" marR="0" lvl="0" indent="-380990" algn="l" rtl="0">
              <a:lnSpc>
                <a:spcPct val="90000"/>
              </a:lnSpc>
              <a:spcBef>
                <a:spcPts val="1000"/>
              </a:spcBef>
              <a:spcAft>
                <a:spcPts val="0"/>
              </a:spcAft>
              <a:buClr>
                <a:srgbClr val="000000"/>
              </a:buClr>
              <a:buSzPts val="2133"/>
              <a:buFont typeface="Arial"/>
              <a:buChar char="•"/>
            </a:pPr>
            <a:r>
              <a:rPr lang="en-US" sz="2133" b="0" i="0" u="none" strike="noStrike" cap="none">
                <a:solidFill>
                  <a:srgbClr val="000000"/>
                </a:solidFill>
                <a:latin typeface="Calibri"/>
                <a:ea typeface="Calibri"/>
                <a:cs typeface="Calibri"/>
                <a:sym typeface="Calibri"/>
              </a:rPr>
              <a:t>In addition, iReady can help teachers determine appropriate instructional areas and skills to focus on during small group intervention instruction.</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06" name="Google Shape;206;p29"/>
          <p:cNvSpPr txBox="1">
            <a:spLocks noGrp="1"/>
          </p:cNvSpPr>
          <p:nvPr>
            <p:ph type="title"/>
          </p:nvPr>
        </p:nvSpPr>
        <p:spPr>
          <a:xfrm>
            <a:off x="1085700" y="523433"/>
            <a:ext cx="7323200" cy="102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iREADY</a:t>
            </a:r>
            <a:endParaRPr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sp>
        <p:nvSpPr>
          <p:cNvPr id="212" name="Google Shape;212;p30"/>
          <p:cNvSpPr txBox="1"/>
          <p:nvPr/>
        </p:nvSpPr>
        <p:spPr>
          <a:xfrm>
            <a:off x="1085699" y="2447769"/>
            <a:ext cx="9712439" cy="4194000"/>
          </a:xfrm>
          <a:prstGeom prst="rect">
            <a:avLst/>
          </a:prstGeom>
          <a:noFill/>
          <a:ln>
            <a:noFill/>
          </a:ln>
        </p:spPr>
        <p:txBody>
          <a:bodyPr spcFirstLastPara="1" wrap="square" lIns="91425" tIns="45700" rIns="91425" bIns="45700" anchor="t" anchorCtr="0">
            <a:normAutofit/>
          </a:bodyPr>
          <a:lstStyle/>
          <a:p>
            <a:pPr marL="228594" marR="0" lvl="0" indent="-228594" algn="l" rtl="0">
              <a:lnSpc>
                <a:spcPct val="90000"/>
              </a:lnSpc>
              <a:spcBef>
                <a:spcPts val="0"/>
              </a:spcBef>
              <a:spcAft>
                <a:spcPts val="0"/>
              </a:spcAft>
              <a:buClr>
                <a:srgbClr val="000000"/>
              </a:buClr>
              <a:buSzPts val="1867"/>
              <a:buFont typeface="Arial"/>
              <a:buChar char="•"/>
            </a:pPr>
            <a:r>
              <a:rPr lang="en-US" sz="1867" b="0" i="0" u="none" strike="noStrike" cap="none">
                <a:solidFill>
                  <a:srgbClr val="000000"/>
                </a:solidFill>
                <a:latin typeface="Calibri"/>
                <a:ea typeface="Calibri"/>
                <a:cs typeface="Calibri"/>
                <a:sym typeface="Calibri"/>
              </a:rPr>
              <a:t>Grades K-12 will participate in skill-based reading and math screener assessments.  </a:t>
            </a:r>
            <a:endParaRPr/>
          </a:p>
          <a:p>
            <a:pPr marL="228594" marR="0" lvl="0" indent="-228594" algn="l" rtl="0">
              <a:lnSpc>
                <a:spcPct val="90000"/>
              </a:lnSpc>
              <a:spcBef>
                <a:spcPts val="1000"/>
              </a:spcBef>
              <a:spcAft>
                <a:spcPts val="0"/>
              </a:spcAft>
              <a:buClr>
                <a:srgbClr val="000000"/>
              </a:buClr>
              <a:buSzPts val="1867"/>
              <a:buFont typeface="Arial"/>
              <a:buChar char="•"/>
            </a:pPr>
            <a:r>
              <a:rPr lang="en-US" sz="1867" b="0" i="0" u="none" strike="noStrike" cap="none">
                <a:solidFill>
                  <a:srgbClr val="000000"/>
                </a:solidFill>
                <a:latin typeface="Calibri"/>
                <a:ea typeface="Calibri"/>
                <a:cs typeface="Calibri"/>
                <a:sym typeface="Calibri"/>
              </a:rPr>
              <a:t>Illuminate/FastBridge is the selected RTI</a:t>
            </a:r>
            <a:r>
              <a:rPr lang="en-US" sz="1867" b="0" i="0" u="none" strike="noStrike" cap="none" baseline="30000">
                <a:solidFill>
                  <a:srgbClr val="000000"/>
                </a:solidFill>
                <a:latin typeface="Calibri"/>
                <a:ea typeface="Calibri"/>
                <a:cs typeface="Calibri"/>
                <a:sym typeface="Calibri"/>
              </a:rPr>
              <a:t>2</a:t>
            </a:r>
            <a:r>
              <a:rPr lang="en-US" sz="1867" b="0" i="0" u="none" strike="noStrike" cap="none">
                <a:solidFill>
                  <a:srgbClr val="000000"/>
                </a:solidFill>
                <a:latin typeface="Calibri"/>
                <a:ea typeface="Calibri"/>
                <a:cs typeface="Calibri"/>
                <a:sym typeface="Calibri"/>
              </a:rPr>
              <a:t> assessment platform for students in grades K-12.</a:t>
            </a:r>
            <a:endParaRPr/>
          </a:p>
          <a:p>
            <a:pPr marL="228594" marR="0" lvl="0" indent="-228594" algn="l" rtl="0">
              <a:lnSpc>
                <a:spcPct val="90000"/>
              </a:lnSpc>
              <a:spcBef>
                <a:spcPts val="1000"/>
              </a:spcBef>
              <a:spcAft>
                <a:spcPts val="0"/>
              </a:spcAft>
              <a:buClr>
                <a:srgbClr val="000000"/>
              </a:buClr>
              <a:buSzPts val="1867"/>
              <a:buFont typeface="Arial"/>
              <a:buChar char="•"/>
            </a:pPr>
            <a:r>
              <a:rPr lang="en-US" sz="1867" b="0" i="0" u="none" strike="noStrike" cap="none">
                <a:solidFill>
                  <a:srgbClr val="000000"/>
                </a:solidFill>
                <a:latin typeface="Calibri"/>
                <a:ea typeface="Calibri"/>
                <a:cs typeface="Calibri"/>
                <a:sym typeface="Calibri"/>
              </a:rPr>
              <a:t>Illuminate Education can be used in both special education and regular education in order to meet the state guidelines related to effective implementation of RTI</a:t>
            </a:r>
            <a:r>
              <a:rPr lang="en-US" sz="1867" b="0" i="0" u="none" strike="noStrike" cap="none" baseline="30000">
                <a:solidFill>
                  <a:srgbClr val="000000"/>
                </a:solidFill>
                <a:latin typeface="Calibri"/>
                <a:ea typeface="Calibri"/>
                <a:cs typeface="Calibri"/>
                <a:sym typeface="Calibri"/>
              </a:rPr>
              <a:t>2</a:t>
            </a:r>
            <a:r>
              <a:rPr lang="en-US" sz="1867" b="0" i="0" u="none" strike="noStrike" cap="none">
                <a:solidFill>
                  <a:srgbClr val="000000"/>
                </a:solidFill>
                <a:latin typeface="Calibri"/>
                <a:ea typeface="Calibri"/>
                <a:cs typeface="Calibri"/>
                <a:sym typeface="Calibri"/>
              </a:rPr>
              <a:t>.  </a:t>
            </a:r>
            <a:endParaRPr/>
          </a:p>
          <a:p>
            <a:pPr marL="228594" marR="0" lvl="0" indent="-228594" algn="l" rtl="0">
              <a:lnSpc>
                <a:spcPct val="90000"/>
              </a:lnSpc>
              <a:spcBef>
                <a:spcPts val="1000"/>
              </a:spcBef>
              <a:spcAft>
                <a:spcPts val="0"/>
              </a:spcAft>
              <a:buClr>
                <a:srgbClr val="000000"/>
              </a:buClr>
              <a:buSzPts val="1867"/>
              <a:buFont typeface="Arial"/>
              <a:buChar char="•"/>
            </a:pPr>
            <a:r>
              <a:rPr lang="en-US" sz="1867" b="0" i="0" u="none" strike="noStrike" cap="none">
                <a:solidFill>
                  <a:srgbClr val="000000"/>
                </a:solidFill>
                <a:latin typeface="Calibri"/>
                <a:ea typeface="Calibri"/>
                <a:cs typeface="Calibri"/>
                <a:sym typeface="Calibri"/>
              </a:rPr>
              <a:t>Illuminate Education provides in-depth information on students' strengths and areas of need for specific skills in reading and math. </a:t>
            </a:r>
            <a:endParaRPr/>
          </a:p>
          <a:p>
            <a:pPr marL="228594" marR="0" lvl="0" indent="-228594" algn="l" rtl="0">
              <a:lnSpc>
                <a:spcPct val="90000"/>
              </a:lnSpc>
              <a:spcBef>
                <a:spcPts val="1000"/>
              </a:spcBef>
              <a:spcAft>
                <a:spcPts val="0"/>
              </a:spcAft>
              <a:buClr>
                <a:srgbClr val="000000"/>
              </a:buClr>
              <a:buSzPts val="1867"/>
              <a:buFont typeface="Arial"/>
              <a:buChar char="•"/>
            </a:pPr>
            <a:r>
              <a:rPr lang="en-US" sz="1867" b="0" i="0" u="none" strike="noStrike" cap="none">
                <a:solidFill>
                  <a:srgbClr val="000000"/>
                </a:solidFill>
                <a:latin typeface="Calibri"/>
                <a:ea typeface="Calibri"/>
                <a:cs typeface="Calibri"/>
                <a:sym typeface="Calibri"/>
              </a:rPr>
              <a:t>The goal of the process is to monitor student progress as the student receives intervention with the expectation that the intervention will result in the student achieving at high levels of learning while closing the achievement gap among same-age peers.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13" name="Google Shape;213;p30"/>
          <p:cNvSpPr txBox="1">
            <a:spLocks noGrp="1"/>
          </p:cNvSpPr>
          <p:nvPr>
            <p:ph type="title"/>
          </p:nvPr>
        </p:nvSpPr>
        <p:spPr>
          <a:xfrm>
            <a:off x="397332" y="267053"/>
            <a:ext cx="7323200" cy="102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ILLUMINATE/FASTBRIDGE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1"/>
          <p:cNvSpPr txBox="1"/>
          <p:nvPr/>
        </p:nvSpPr>
        <p:spPr>
          <a:xfrm>
            <a:off x="1322004" y="2283508"/>
            <a:ext cx="9712439" cy="4194000"/>
          </a:xfrm>
          <a:prstGeom prst="rect">
            <a:avLst/>
          </a:prstGeom>
          <a:noFill/>
          <a:ln>
            <a:noFill/>
          </a:ln>
        </p:spPr>
        <p:txBody>
          <a:bodyPr spcFirstLastPara="1" wrap="square" lIns="91425" tIns="45700" rIns="91425" bIns="45700" anchor="t" anchorCtr="0">
            <a:normAutofit/>
          </a:bodyPr>
          <a:lstStyle/>
          <a:p>
            <a:pPr marL="380990" marR="0" lvl="0" indent="-380990" algn="l" rtl="0">
              <a:lnSpc>
                <a:spcPct val="9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Grades K-12 will participate in standards-based assessments aligned with district ELA, math, and science curriculum maps.  </a:t>
            </a:r>
            <a:endParaRPr/>
          </a:p>
          <a:p>
            <a:pPr marL="380990" marR="0" lvl="0" indent="-380990" algn="l" rtl="0">
              <a:lnSpc>
                <a:spcPct val="90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Mastery Connect is an assessment platform that allows teachers to assess student mastery of specific standards.</a:t>
            </a:r>
            <a:endParaRPr/>
          </a:p>
          <a:p>
            <a:pPr marL="380990" marR="0" lvl="0" indent="-380990" algn="l" rtl="0">
              <a:lnSpc>
                <a:spcPct val="90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Students can receive results instantly. </a:t>
            </a:r>
            <a:endParaRPr/>
          </a:p>
          <a:p>
            <a:pPr marL="380990" marR="0" lvl="0" indent="-380990" algn="l" rtl="0">
              <a:lnSpc>
                <a:spcPct val="90000"/>
              </a:lnSpc>
              <a:spcBef>
                <a:spcPts val="100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The results are displayed by standard, so although students will still get an overall percentage on any assessment taken, the focus is on the mastery of the specific standards.</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220" name="Google Shape;220;p31"/>
          <p:cNvSpPr txBox="1">
            <a:spLocks noGrp="1"/>
          </p:cNvSpPr>
          <p:nvPr>
            <p:ph type="title"/>
          </p:nvPr>
        </p:nvSpPr>
        <p:spPr>
          <a:xfrm>
            <a:off x="654186" y="204934"/>
            <a:ext cx="7323200" cy="102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MASTERY CONNECT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pic>
        <p:nvPicPr>
          <p:cNvPr id="232" name="Google Shape;232;p33" descr="SCS-Logo-Color-Transparent.png"/>
          <p:cNvPicPr preferRelativeResize="0"/>
          <p:nvPr/>
        </p:nvPicPr>
        <p:blipFill rotWithShape="1">
          <a:blip r:embed="rId4">
            <a:alphaModFix/>
          </a:blip>
          <a:srcRect/>
          <a:stretch/>
        </p:blipFill>
        <p:spPr>
          <a:xfrm>
            <a:off x="215071" y="297939"/>
            <a:ext cx="1522478" cy="1518672"/>
          </a:xfrm>
          <a:prstGeom prst="rect">
            <a:avLst/>
          </a:prstGeom>
          <a:noFill/>
          <a:ln>
            <a:noFill/>
          </a:ln>
        </p:spPr>
      </p:pic>
      <p:sp>
        <p:nvSpPr>
          <p:cNvPr id="233" name="Google Shape;233;p33"/>
          <p:cNvSpPr txBox="1"/>
          <p:nvPr/>
        </p:nvSpPr>
        <p:spPr>
          <a:xfrm>
            <a:off x="1520576" y="682304"/>
            <a:ext cx="9794929" cy="39492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FFFFFF"/>
              </a:buClr>
              <a:buSzPts val="5500"/>
              <a:buFont typeface="Arial Black"/>
              <a:buNone/>
            </a:pPr>
            <a:br>
              <a:rPr lang="en-US" sz="5500" b="0" i="0" u="none" strike="noStrike" cap="none">
                <a:solidFill>
                  <a:srgbClr val="FFFFFF"/>
                </a:solidFill>
                <a:latin typeface="Arial Black"/>
                <a:ea typeface="Arial Black"/>
                <a:cs typeface="Arial Black"/>
                <a:sym typeface="Arial Black"/>
              </a:rPr>
            </a:br>
            <a:endParaRPr sz="5500" b="0" i="0" u="none" strike="noStrike" cap="none">
              <a:solidFill>
                <a:srgbClr val="FFFFFF"/>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FFFFFF"/>
              </a:buClr>
              <a:buSzPts val="5500"/>
              <a:buFont typeface="Arial Black"/>
              <a:buNone/>
            </a:pPr>
            <a:r>
              <a:rPr lang="en-US" sz="5500">
                <a:solidFill>
                  <a:srgbClr val="FFFFFF"/>
                </a:solidFill>
                <a:latin typeface="Arial Black"/>
                <a:ea typeface="Arial Black"/>
                <a:cs typeface="Arial Black"/>
                <a:sym typeface="Arial Black"/>
              </a:rPr>
              <a:t>MasteryConnect Data</a:t>
            </a:r>
            <a:endParaRPr sz="5500" b="0" i="0" u="none" strike="noStrike" cap="none">
              <a:solidFill>
                <a:srgbClr val="FFFFFF"/>
              </a:solidFill>
              <a:latin typeface="Franklin Gothic"/>
              <a:ea typeface="Franklin Gothic"/>
              <a:cs typeface="Franklin Gothic"/>
              <a:sym typeface="Franklin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34"/>
          <p:cNvSpPr/>
          <p:nvPr/>
        </p:nvSpPr>
        <p:spPr>
          <a:xfrm>
            <a:off x="336884" y="321176"/>
            <a:ext cx="7197772" cy="5896743"/>
          </a:xfrm>
          <a:prstGeom prst="rect">
            <a:avLst/>
          </a:prstGeom>
          <a:solidFill>
            <a:schemeClr val="lt1">
              <a:alpha val="89803"/>
            </a:schemeClr>
          </a:solidFill>
          <a:ln w="127000" cap="sq" cmpd="thinThick">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4"/>
          <p:cNvSpPr txBox="1"/>
          <p:nvPr/>
        </p:nvSpPr>
        <p:spPr>
          <a:xfrm>
            <a:off x="594804" y="640263"/>
            <a:ext cx="6619811" cy="1344975"/>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None/>
            </a:pPr>
            <a:r>
              <a:rPr lang="en-US" sz="4000" b="1">
                <a:solidFill>
                  <a:schemeClr val="dk1"/>
                </a:solidFill>
                <a:latin typeface="Calibri"/>
                <a:ea typeface="Calibri"/>
                <a:cs typeface="Calibri"/>
                <a:sym typeface="Calibri"/>
              </a:rPr>
              <a:t>Mastery Connect –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District Formative Assessments</a:t>
            </a:r>
            <a:endParaRPr sz="40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35"/>
          <p:cNvSpPr/>
          <p:nvPr/>
        </p:nvSpPr>
        <p:spPr>
          <a:xfrm>
            <a:off x="336884" y="321176"/>
            <a:ext cx="7197772" cy="5896743"/>
          </a:xfrm>
          <a:prstGeom prst="rect">
            <a:avLst/>
          </a:prstGeom>
          <a:solidFill>
            <a:schemeClr val="lt1">
              <a:alpha val="89803"/>
            </a:schemeClr>
          </a:solidFill>
          <a:ln w="127000" cap="sq" cmpd="thinThick">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35"/>
          <p:cNvSpPr txBox="1"/>
          <p:nvPr/>
        </p:nvSpPr>
        <p:spPr>
          <a:xfrm>
            <a:off x="594804" y="640263"/>
            <a:ext cx="6619811" cy="1344975"/>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None/>
            </a:pPr>
            <a:r>
              <a:rPr lang="en-US" sz="4000" b="1">
                <a:solidFill>
                  <a:schemeClr val="dk1"/>
                </a:solidFill>
                <a:latin typeface="Calibri"/>
                <a:ea typeface="Calibri"/>
                <a:cs typeface="Calibri"/>
                <a:sym typeface="Calibri"/>
              </a:rPr>
              <a:t>Mastery Connect –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District Formative Assessments</a:t>
            </a:r>
            <a:endParaRPr sz="4000" b="1">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36"/>
          <p:cNvSpPr txBox="1"/>
          <p:nvPr/>
        </p:nvSpPr>
        <p:spPr>
          <a:xfrm>
            <a:off x="71919" y="-10274"/>
            <a:ext cx="7224398"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b="1">
                <a:solidFill>
                  <a:schemeClr val="lt1"/>
                </a:solidFill>
                <a:latin typeface="Century Gothic"/>
                <a:ea typeface="Century Gothic"/>
                <a:cs typeface="Century Gothic"/>
                <a:sym typeface="Century Gothic"/>
              </a:rPr>
              <a:t>Mastery Connect – </a:t>
            </a:r>
            <a:br>
              <a:rPr lang="en-US" sz="3400" b="1">
                <a:solidFill>
                  <a:schemeClr val="lt1"/>
                </a:solidFill>
                <a:latin typeface="Century Gothic"/>
                <a:ea typeface="Century Gothic"/>
                <a:cs typeface="Century Gothic"/>
                <a:sym typeface="Century Gothic"/>
              </a:rPr>
            </a:br>
            <a:r>
              <a:rPr lang="en-US" sz="3400" b="1">
                <a:solidFill>
                  <a:schemeClr val="lt1"/>
                </a:solidFill>
                <a:latin typeface="Century Gothic"/>
                <a:ea typeface="Century Gothic"/>
                <a:cs typeface="Century Gothic"/>
                <a:sym typeface="Century Gothic"/>
              </a:rPr>
              <a:t>District Formative Assessments</a:t>
            </a:r>
            <a:endParaRPr sz="3400" b="1">
              <a:solidFill>
                <a:schemeClr val="lt1"/>
              </a:solidFill>
              <a:latin typeface="Century Gothic"/>
              <a:ea typeface="Century Gothic"/>
              <a:cs typeface="Century Gothic"/>
              <a:sym typeface="Century Gothic"/>
            </a:endParaRPr>
          </a:p>
        </p:txBody>
      </p:sp>
      <p:sp>
        <p:nvSpPr>
          <p:cNvPr id="254" name="Google Shape;254;p36"/>
          <p:cNvSpPr txBox="1"/>
          <p:nvPr/>
        </p:nvSpPr>
        <p:spPr>
          <a:xfrm>
            <a:off x="3048855" y="3045843"/>
            <a:ext cx="7071189" cy="3723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7000"/>
              </a:lnSpc>
              <a:spcBef>
                <a:spcPts val="0"/>
              </a:spcBef>
              <a:spcAft>
                <a:spcPts val="0"/>
              </a:spcAft>
              <a:buClr>
                <a:srgbClr val="FF0000"/>
              </a:buClr>
              <a:buSzPts val="1800"/>
              <a:buFont typeface="Arial"/>
              <a:buChar char="•"/>
            </a:pPr>
            <a:r>
              <a:rPr lang="en-US" sz="1800">
                <a:solidFill>
                  <a:srgbClr val="FF0000"/>
                </a:solidFill>
                <a:latin typeface="Roboto Condensed"/>
                <a:ea typeface="Roboto Condensed"/>
                <a:cs typeface="Roboto Condensed"/>
                <a:sym typeface="Roboto Condensed"/>
              </a:rPr>
              <a:t>School should insert slide for Math (grade level/course performance)</a:t>
            </a:r>
            <a:endParaRPr sz="1800">
              <a:solidFill>
                <a:srgbClr val="FF0000"/>
              </a:solidFill>
              <a:latin typeface="Roboto Condensed"/>
              <a:ea typeface="Roboto Condensed"/>
              <a:cs typeface="Roboto Condensed"/>
              <a:sym typeface="Roboto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pic>
        <p:nvPicPr>
          <p:cNvPr id="127" name="Google Shape;127;p18" descr="A screenshot of a cell phone&#10;&#10;Description generated with very high confidence"/>
          <p:cNvPicPr preferRelativeResize="0"/>
          <p:nvPr/>
        </p:nvPicPr>
        <p:blipFill rotWithShape="1">
          <a:blip r:embed="rId4">
            <a:alphaModFix/>
          </a:blip>
          <a:srcRect/>
          <a:stretch/>
        </p:blipFill>
        <p:spPr>
          <a:xfrm>
            <a:off x="690034" y="2763250"/>
            <a:ext cx="10811932" cy="2806820"/>
          </a:xfrm>
          <a:prstGeom prst="rect">
            <a:avLst/>
          </a:prstGeom>
          <a:noFill/>
          <a:ln>
            <a:noFill/>
          </a:ln>
        </p:spPr>
      </p:pic>
      <p:sp>
        <p:nvSpPr>
          <p:cNvPr id="128" name="Google Shape;128;p18"/>
          <p:cNvSpPr txBox="1">
            <a:spLocks noGrp="1"/>
          </p:cNvSpPr>
          <p:nvPr>
            <p:ph type="title"/>
          </p:nvPr>
        </p:nvSpPr>
        <p:spPr>
          <a:xfrm>
            <a:off x="237975" y="132908"/>
            <a:ext cx="7323200" cy="102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VISION FOR STUDENT SUCCESS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37"/>
          <p:cNvSpPr txBox="1"/>
          <p:nvPr/>
        </p:nvSpPr>
        <p:spPr>
          <a:xfrm>
            <a:off x="671336" y="3003051"/>
            <a:ext cx="10509812" cy="48750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7000"/>
              </a:lnSpc>
              <a:spcBef>
                <a:spcPts val="0"/>
              </a:spcBef>
              <a:spcAft>
                <a:spcPts val="0"/>
              </a:spcAft>
              <a:buClr>
                <a:srgbClr val="FF0000"/>
              </a:buClr>
              <a:buSzPts val="2400"/>
              <a:buFont typeface="Arial"/>
              <a:buChar char="•"/>
            </a:pPr>
            <a:r>
              <a:rPr lang="en-US" sz="2400">
                <a:solidFill>
                  <a:srgbClr val="FF0000"/>
                </a:solidFill>
                <a:latin typeface="Roboto Condensed"/>
                <a:ea typeface="Roboto Condensed"/>
                <a:cs typeface="Roboto Condensed"/>
                <a:sym typeface="Roboto Condensed"/>
              </a:rPr>
              <a:t>School should insert slide for Science (grade level/course performance)</a:t>
            </a:r>
            <a:endParaRPr sz="2400">
              <a:solidFill>
                <a:srgbClr val="FF0000"/>
              </a:solidFill>
              <a:latin typeface="Roboto Condensed"/>
              <a:ea typeface="Roboto Condensed"/>
              <a:cs typeface="Roboto Condensed"/>
              <a:sym typeface="Roboto Condensed"/>
            </a:endParaRPr>
          </a:p>
        </p:txBody>
      </p:sp>
      <p:sp>
        <p:nvSpPr>
          <p:cNvPr id="261" name="Google Shape;261;p37"/>
          <p:cNvSpPr txBox="1"/>
          <p:nvPr/>
        </p:nvSpPr>
        <p:spPr>
          <a:xfrm>
            <a:off x="71919" y="-10274"/>
            <a:ext cx="7224398"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b="1">
                <a:solidFill>
                  <a:schemeClr val="lt1"/>
                </a:solidFill>
                <a:latin typeface="Century Gothic"/>
                <a:ea typeface="Century Gothic"/>
                <a:cs typeface="Century Gothic"/>
                <a:sym typeface="Century Gothic"/>
              </a:rPr>
              <a:t>Mastery Connect – </a:t>
            </a:r>
            <a:br>
              <a:rPr lang="en-US" sz="3400" b="1">
                <a:solidFill>
                  <a:schemeClr val="lt1"/>
                </a:solidFill>
                <a:latin typeface="Century Gothic"/>
                <a:ea typeface="Century Gothic"/>
                <a:cs typeface="Century Gothic"/>
                <a:sym typeface="Century Gothic"/>
              </a:rPr>
            </a:br>
            <a:r>
              <a:rPr lang="en-US" sz="3400" b="1">
                <a:solidFill>
                  <a:schemeClr val="lt1"/>
                </a:solidFill>
                <a:latin typeface="Century Gothic"/>
                <a:ea typeface="Century Gothic"/>
                <a:cs typeface="Century Gothic"/>
                <a:sym typeface="Century Gothic"/>
              </a:rPr>
              <a:t>District Formative Assessments</a:t>
            </a:r>
            <a:endParaRPr sz="3400" b="1">
              <a:solidFill>
                <a:schemeClr val="lt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5"/>
        <p:cNvGrpSpPr/>
        <p:nvPr/>
      </p:nvGrpSpPr>
      <p:grpSpPr>
        <a:xfrm>
          <a:off x="0" y="0"/>
          <a:ext cx="0" cy="0"/>
          <a:chOff x="0" y="0"/>
          <a:chExt cx="0" cy="0"/>
        </a:xfrm>
      </p:grpSpPr>
      <p:pic>
        <p:nvPicPr>
          <p:cNvPr id="266" name="Google Shape;266;p38" descr="SCS-Logo-Color-Transparent.png"/>
          <p:cNvPicPr preferRelativeResize="0"/>
          <p:nvPr/>
        </p:nvPicPr>
        <p:blipFill rotWithShape="1">
          <a:blip r:embed="rId4">
            <a:alphaModFix/>
          </a:blip>
          <a:srcRect/>
          <a:stretch/>
        </p:blipFill>
        <p:spPr>
          <a:xfrm>
            <a:off x="215071" y="297939"/>
            <a:ext cx="1522478" cy="1518672"/>
          </a:xfrm>
          <a:prstGeom prst="rect">
            <a:avLst/>
          </a:prstGeom>
          <a:noFill/>
          <a:ln>
            <a:noFill/>
          </a:ln>
        </p:spPr>
      </p:pic>
      <p:sp>
        <p:nvSpPr>
          <p:cNvPr id="267" name="Google Shape;267;p38"/>
          <p:cNvSpPr txBox="1"/>
          <p:nvPr/>
        </p:nvSpPr>
        <p:spPr>
          <a:xfrm>
            <a:off x="1520576" y="682304"/>
            <a:ext cx="9794929" cy="39492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FFFFFF"/>
              </a:buClr>
              <a:buSzPts val="5500"/>
              <a:buFont typeface="Arial Black"/>
              <a:buNone/>
            </a:pPr>
            <a:r>
              <a:rPr lang="en-US" sz="5500" b="0" i="0" u="none" strike="noStrike" cap="none">
                <a:solidFill>
                  <a:srgbClr val="FFFFFF"/>
                </a:solidFill>
                <a:latin typeface="Arial Black"/>
                <a:ea typeface="Arial Black"/>
                <a:cs typeface="Arial Black"/>
                <a:sym typeface="Arial Black"/>
              </a:rPr>
              <a:t>iReady Data</a:t>
            </a:r>
            <a:endParaRPr sz="5500" b="0" i="0" u="none" strike="noStrike" cap="none">
              <a:solidFill>
                <a:srgbClr val="FFFFFF"/>
              </a:solidFill>
              <a:latin typeface="Franklin Gothic"/>
              <a:ea typeface="Franklin Gothic"/>
              <a:cs typeface="Franklin Gothic"/>
              <a:sym typeface="Franklin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39"/>
          <p:cNvSpPr txBox="1"/>
          <p:nvPr/>
        </p:nvSpPr>
        <p:spPr>
          <a:xfrm>
            <a:off x="1199507" y="277671"/>
            <a:ext cx="6097712"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dirty="0">
                <a:solidFill>
                  <a:schemeClr val="lt1"/>
                </a:solidFill>
                <a:latin typeface="Century Gothic"/>
                <a:ea typeface="Century Gothic"/>
                <a:cs typeface="Century Gothic"/>
                <a:sym typeface="Century Gothic"/>
              </a:rPr>
              <a:t>I-Ready Fall Diagnostic: READING</a:t>
            </a:r>
            <a:endParaRPr sz="3500" b="1" dirty="0">
              <a:solidFill>
                <a:schemeClr val="lt1"/>
              </a:solidFill>
              <a:latin typeface="Century Gothic"/>
              <a:ea typeface="Century Gothic"/>
              <a:cs typeface="Century Gothic"/>
              <a:sym typeface="Century Gothic"/>
            </a:endParaRPr>
          </a:p>
        </p:txBody>
      </p:sp>
      <p:sp>
        <p:nvSpPr>
          <p:cNvPr id="274" name="Google Shape;274;p39"/>
          <p:cNvSpPr txBox="1"/>
          <p:nvPr/>
        </p:nvSpPr>
        <p:spPr>
          <a:xfrm>
            <a:off x="2184322" y="3258706"/>
            <a:ext cx="81693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i="0" dirty="0">
              <a:solidFill>
                <a:srgbClr val="222222"/>
              </a:solidFill>
              <a:latin typeface="Roboto Condensed"/>
              <a:ea typeface="Roboto Condensed"/>
              <a:cs typeface="Roboto Condensed"/>
              <a:sym typeface="Roboto Condensed"/>
            </a:endParaRPr>
          </a:p>
          <a:p>
            <a:pPr marL="0" marR="0" lvl="0" indent="0" algn="l" rtl="0">
              <a:spcBef>
                <a:spcPts val="0"/>
              </a:spcBef>
              <a:spcAft>
                <a:spcPts val="0"/>
              </a:spcAft>
              <a:buNone/>
            </a:pPr>
            <a:endParaRPr sz="1800" u="sng" dirty="0">
              <a:solidFill>
                <a:schemeClr val="hlink"/>
              </a:solidFill>
              <a:latin typeface="Roboto Condensed"/>
              <a:ea typeface="Roboto Condensed"/>
              <a:cs typeface="Roboto Condensed"/>
              <a:sym typeface="Roboto Condensed"/>
              <a:hlinkClick r:id="rId4"/>
            </a:endParaRPr>
          </a:p>
          <a:p>
            <a:pPr marL="0" marR="0" lvl="0" indent="0" algn="l" rtl="0">
              <a:spcBef>
                <a:spcPts val="0"/>
              </a:spcBef>
              <a:spcAft>
                <a:spcPts val="0"/>
              </a:spcAft>
              <a:buNone/>
            </a:pPr>
            <a:endParaRPr sz="1800" dirty="0">
              <a:solidFill>
                <a:srgbClr val="222222"/>
              </a:solidFill>
              <a:latin typeface="Open Sans"/>
              <a:ea typeface="Open Sans"/>
              <a:cs typeface="Open Sans"/>
              <a:sym typeface="Open Sans"/>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329A49A-856D-4A46-B173-4648231DB4EC}"/>
              </a:ext>
            </a:extLst>
          </p:cNvPr>
          <p:cNvPicPr>
            <a:picLocks noChangeAspect="1"/>
          </p:cNvPicPr>
          <p:nvPr/>
        </p:nvPicPr>
        <p:blipFill>
          <a:blip r:embed="rId5"/>
          <a:stretch>
            <a:fillRect/>
          </a:stretch>
        </p:blipFill>
        <p:spPr>
          <a:xfrm>
            <a:off x="318499" y="2106615"/>
            <a:ext cx="12192000" cy="35968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40"/>
          <p:cNvSpPr txBox="1"/>
          <p:nvPr/>
        </p:nvSpPr>
        <p:spPr>
          <a:xfrm>
            <a:off x="1199507" y="277671"/>
            <a:ext cx="6097712" cy="11695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dirty="0">
                <a:solidFill>
                  <a:schemeClr val="lt1"/>
                </a:solidFill>
                <a:latin typeface="Century Gothic"/>
                <a:ea typeface="Century Gothic"/>
                <a:cs typeface="Century Gothic"/>
                <a:sym typeface="Century Gothic"/>
              </a:rPr>
              <a:t>I-Ready Fall Diagnostic: Math</a:t>
            </a:r>
            <a:endParaRPr sz="3500" b="1" dirty="0">
              <a:solidFill>
                <a:schemeClr val="lt1"/>
              </a:solidFill>
              <a:latin typeface="Century Gothic"/>
              <a:ea typeface="Century Gothic"/>
              <a:cs typeface="Century Gothic"/>
              <a:sym typeface="Century Gothic"/>
            </a:endParaRPr>
          </a:p>
        </p:txBody>
      </p:sp>
      <p:sp>
        <p:nvSpPr>
          <p:cNvPr id="281" name="Google Shape;281;p40"/>
          <p:cNvSpPr txBox="1"/>
          <p:nvPr/>
        </p:nvSpPr>
        <p:spPr>
          <a:xfrm>
            <a:off x="2184322" y="3258706"/>
            <a:ext cx="8169371"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Roboto Condensed"/>
                <a:ea typeface="Roboto Condensed"/>
                <a:cs typeface="Roboto Condensed"/>
                <a:sym typeface="Roboto Condensed"/>
              </a:rPr>
              <a:t>Screenshot of iReady Diagnostic Math Data</a:t>
            </a:r>
            <a:endParaRPr sz="2400" i="0" dirty="0">
              <a:solidFill>
                <a:srgbClr val="222222"/>
              </a:solidFill>
              <a:latin typeface="Roboto Condensed"/>
              <a:ea typeface="Roboto Condensed"/>
              <a:cs typeface="Roboto Condensed"/>
              <a:sym typeface="Roboto Condensed"/>
            </a:endParaRPr>
          </a:p>
          <a:p>
            <a:pPr marL="0" marR="0" lvl="0" indent="0" algn="l" rtl="0">
              <a:spcBef>
                <a:spcPts val="0"/>
              </a:spcBef>
              <a:spcAft>
                <a:spcPts val="0"/>
              </a:spcAft>
              <a:buNone/>
            </a:pPr>
            <a:endParaRPr sz="1800" u="sng" dirty="0">
              <a:solidFill>
                <a:schemeClr val="hlink"/>
              </a:solidFill>
              <a:latin typeface="Roboto Condensed"/>
              <a:ea typeface="Roboto Condensed"/>
              <a:cs typeface="Roboto Condensed"/>
              <a:sym typeface="Roboto Condensed"/>
              <a:hlinkClick r:id="rId4"/>
            </a:endParaRPr>
          </a:p>
          <a:p>
            <a:pPr marL="0" marR="0" lvl="0" indent="0" algn="l" rtl="0">
              <a:spcBef>
                <a:spcPts val="0"/>
              </a:spcBef>
              <a:spcAft>
                <a:spcPts val="0"/>
              </a:spcAft>
              <a:buNone/>
            </a:pPr>
            <a:endParaRPr sz="1800" dirty="0">
              <a:solidFill>
                <a:srgbClr val="222222"/>
              </a:solidFill>
              <a:latin typeface="Open Sans"/>
              <a:ea typeface="Open Sans"/>
              <a:cs typeface="Open Sans"/>
              <a:sym typeface="Open Sans"/>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0366380-E05A-4739-B405-77E6C909AA3D}"/>
              </a:ext>
            </a:extLst>
          </p:cNvPr>
          <p:cNvPicPr>
            <a:picLocks noChangeAspect="1"/>
          </p:cNvPicPr>
          <p:nvPr/>
        </p:nvPicPr>
        <p:blipFill>
          <a:blip r:embed="rId5"/>
          <a:stretch>
            <a:fillRect/>
          </a:stretch>
        </p:blipFill>
        <p:spPr>
          <a:xfrm>
            <a:off x="0" y="1550961"/>
            <a:ext cx="12192000" cy="375607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pic>
        <p:nvPicPr>
          <p:cNvPr id="286" name="Google Shape;286;p41" descr="SCS-Logo-Color-Transparent.png"/>
          <p:cNvPicPr preferRelativeResize="0"/>
          <p:nvPr/>
        </p:nvPicPr>
        <p:blipFill rotWithShape="1">
          <a:blip r:embed="rId4">
            <a:alphaModFix/>
          </a:blip>
          <a:srcRect/>
          <a:stretch/>
        </p:blipFill>
        <p:spPr>
          <a:xfrm>
            <a:off x="215071" y="297939"/>
            <a:ext cx="1522478" cy="1518672"/>
          </a:xfrm>
          <a:prstGeom prst="rect">
            <a:avLst/>
          </a:prstGeom>
          <a:noFill/>
          <a:ln>
            <a:noFill/>
          </a:ln>
        </p:spPr>
      </p:pic>
      <p:sp>
        <p:nvSpPr>
          <p:cNvPr id="287" name="Google Shape;287;p41"/>
          <p:cNvSpPr txBox="1"/>
          <p:nvPr/>
        </p:nvSpPr>
        <p:spPr>
          <a:xfrm>
            <a:off x="809946" y="815868"/>
            <a:ext cx="10572107" cy="39492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FFFFFF"/>
              </a:buClr>
              <a:buSzPts val="5500"/>
              <a:buFont typeface="Arial Black"/>
              <a:buNone/>
            </a:pPr>
            <a:r>
              <a:rPr lang="en-US" sz="5500">
                <a:solidFill>
                  <a:srgbClr val="FFFFFF"/>
                </a:solidFill>
                <a:latin typeface="Arial Black"/>
                <a:ea typeface="Arial Black"/>
                <a:cs typeface="Arial Black"/>
                <a:sym typeface="Arial Black"/>
              </a:rPr>
              <a:t>Illuminate/Fastbridge Data</a:t>
            </a:r>
            <a:endParaRPr sz="5500" b="0" i="0" u="none" strike="noStrike" cap="none">
              <a:solidFill>
                <a:srgbClr val="FFFFFF"/>
              </a:solidFill>
              <a:latin typeface="Arial Black"/>
              <a:ea typeface="Arial Black"/>
              <a:cs typeface="Arial Black"/>
              <a:sym typeface="Arial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2"/>
          <p:cNvSpPr txBox="1"/>
          <p:nvPr/>
        </p:nvSpPr>
        <p:spPr>
          <a:xfrm>
            <a:off x="171295" y="277671"/>
            <a:ext cx="9455590"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dirty="0">
                <a:solidFill>
                  <a:schemeClr val="lt1"/>
                </a:solidFill>
                <a:latin typeface="Century Gothic"/>
                <a:ea typeface="Century Gothic"/>
                <a:cs typeface="Century Gothic"/>
                <a:sym typeface="Century Gothic"/>
              </a:rPr>
              <a:t>Illuminate/</a:t>
            </a:r>
            <a:r>
              <a:rPr lang="en-US" sz="3500" b="1" dirty="0" err="1">
                <a:solidFill>
                  <a:schemeClr val="lt1"/>
                </a:solidFill>
                <a:latin typeface="Century Gothic"/>
                <a:ea typeface="Century Gothic"/>
                <a:cs typeface="Century Gothic"/>
                <a:sym typeface="Century Gothic"/>
              </a:rPr>
              <a:t>Fastbridge</a:t>
            </a:r>
            <a:r>
              <a:rPr lang="en-US" sz="3500" b="1" dirty="0">
                <a:solidFill>
                  <a:schemeClr val="lt1"/>
                </a:solidFill>
                <a:latin typeface="Century Gothic"/>
                <a:ea typeface="Century Gothic"/>
                <a:cs typeface="Century Gothic"/>
                <a:sym typeface="Century Gothic"/>
              </a:rPr>
              <a:t> : Video</a:t>
            </a:r>
            <a:endParaRPr sz="3500" b="1" dirty="0">
              <a:solidFill>
                <a:schemeClr val="lt1"/>
              </a:solidFill>
              <a:latin typeface="Century Gothic"/>
              <a:ea typeface="Century Gothic"/>
              <a:cs typeface="Century Gothic"/>
              <a:sym typeface="Century Gothic"/>
            </a:endParaRPr>
          </a:p>
        </p:txBody>
      </p:sp>
      <p:pic>
        <p:nvPicPr>
          <p:cNvPr id="3" name="Online Media 2" title="Illuminate Education Overview">
            <a:hlinkClick r:id="" action="ppaction://media"/>
            <a:extLst>
              <a:ext uri="{FF2B5EF4-FFF2-40B4-BE49-F238E27FC236}">
                <a16:creationId xmlns:a16="http://schemas.microsoft.com/office/drawing/2014/main" id="{F982CEBD-1D72-4E09-91CD-5AA31A733374}"/>
              </a:ext>
            </a:extLst>
          </p:cNvPr>
          <p:cNvPicPr>
            <a:picLocks noRot="1" noChangeAspect="1"/>
          </p:cNvPicPr>
          <p:nvPr>
            <a:videoFile r:link="rId1"/>
          </p:nvPr>
        </p:nvPicPr>
        <p:blipFill>
          <a:blip r:embed="rId5"/>
          <a:stretch>
            <a:fillRect/>
          </a:stretch>
        </p:blipFill>
        <p:spPr>
          <a:xfrm>
            <a:off x="1178675" y="1354308"/>
            <a:ext cx="9249595" cy="5226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2"/>
          <p:cNvSpPr txBox="1"/>
          <p:nvPr/>
        </p:nvSpPr>
        <p:spPr>
          <a:xfrm>
            <a:off x="171295" y="277671"/>
            <a:ext cx="9455590" cy="6309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dirty="0">
                <a:solidFill>
                  <a:schemeClr val="lt1"/>
                </a:solidFill>
                <a:latin typeface="Century Gothic"/>
                <a:ea typeface="Century Gothic"/>
                <a:cs typeface="Century Gothic"/>
                <a:sym typeface="Century Gothic"/>
              </a:rPr>
              <a:t>Illuminate/Fast bridge </a:t>
            </a:r>
            <a:endParaRPr sz="3500" b="1" dirty="0">
              <a:solidFill>
                <a:schemeClr val="lt1"/>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5B7E4CB2-C285-437B-B023-7611EC36779C}"/>
              </a:ext>
            </a:extLst>
          </p:cNvPr>
          <p:cNvSpPr txBox="1"/>
          <p:nvPr/>
        </p:nvSpPr>
        <p:spPr>
          <a:xfrm>
            <a:off x="256854" y="2276685"/>
            <a:ext cx="4982966" cy="707886"/>
          </a:xfrm>
          <a:prstGeom prst="rect">
            <a:avLst/>
          </a:prstGeom>
          <a:noFill/>
        </p:spPr>
        <p:txBody>
          <a:bodyPr wrap="square" rtlCol="0">
            <a:spAutoFit/>
          </a:bodyPr>
          <a:lstStyle/>
          <a:p>
            <a:r>
              <a:rPr lang="en-US" sz="4000" dirty="0">
                <a:hlinkClick r:id="rId4"/>
              </a:rPr>
              <a:t>SAMPLE REPORT</a:t>
            </a:r>
            <a:endParaRPr lang="en-US" sz="4000" dirty="0"/>
          </a:p>
        </p:txBody>
      </p:sp>
      <p:pic>
        <p:nvPicPr>
          <p:cNvPr id="5" name="Picture 4">
            <a:extLst>
              <a:ext uri="{FF2B5EF4-FFF2-40B4-BE49-F238E27FC236}">
                <a16:creationId xmlns:a16="http://schemas.microsoft.com/office/drawing/2014/main" id="{6E2FD1A6-E2CB-42AA-868A-732519F243FD}"/>
              </a:ext>
            </a:extLst>
          </p:cNvPr>
          <p:cNvPicPr>
            <a:picLocks noChangeAspect="1"/>
          </p:cNvPicPr>
          <p:nvPr/>
        </p:nvPicPr>
        <p:blipFill>
          <a:blip r:embed="rId5"/>
          <a:stretch>
            <a:fillRect/>
          </a:stretch>
        </p:blipFill>
        <p:spPr>
          <a:xfrm>
            <a:off x="4993240" y="1592494"/>
            <a:ext cx="6294330" cy="5265506"/>
          </a:xfrm>
          <a:prstGeom prst="rect">
            <a:avLst/>
          </a:prstGeom>
        </p:spPr>
      </p:pic>
    </p:spTree>
    <p:extLst>
      <p:ext uri="{BB962C8B-B14F-4D97-AF65-F5344CB8AC3E}">
        <p14:creationId xmlns:p14="http://schemas.microsoft.com/office/powerpoint/2010/main" val="1233166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44"/>
          <p:cNvSpPr txBox="1"/>
          <p:nvPr/>
        </p:nvSpPr>
        <p:spPr>
          <a:xfrm>
            <a:off x="0" y="36137"/>
            <a:ext cx="696587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Shelby County Schools </a:t>
            </a:r>
            <a:endParaRPr/>
          </a:p>
          <a:p>
            <a:pPr marL="0" marR="0" lvl="0" indent="0" algn="l" rtl="0">
              <a:spcBef>
                <a:spcPts val="0"/>
              </a:spcBef>
              <a:spcAft>
                <a:spcPts val="0"/>
              </a:spcAft>
              <a:buNone/>
            </a:pPr>
            <a:r>
              <a:rPr lang="en-US" sz="3600" b="1">
                <a:solidFill>
                  <a:schemeClr val="lt1"/>
                </a:solidFill>
                <a:latin typeface="Calibri"/>
                <a:ea typeface="Calibri"/>
                <a:cs typeface="Calibri"/>
                <a:sym typeface="Calibri"/>
              </a:rPr>
              <a:t>Family and Community Engagement</a:t>
            </a:r>
            <a:endParaRPr/>
          </a:p>
        </p:txBody>
      </p:sp>
      <p:sp>
        <p:nvSpPr>
          <p:cNvPr id="308" name="Google Shape;308;p44"/>
          <p:cNvSpPr txBox="1"/>
          <p:nvPr/>
        </p:nvSpPr>
        <p:spPr>
          <a:xfrm>
            <a:off x="1168604" y="3167580"/>
            <a:ext cx="10055655" cy="31455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2400">
              <a:solidFill>
                <a:srgbClr val="FF0000"/>
              </a:solidFill>
              <a:latin typeface="Calibri"/>
              <a:ea typeface="Calibri"/>
              <a:cs typeface="Calibri"/>
              <a:sym typeface="Calibri"/>
            </a:endParaRPr>
          </a:p>
        </p:txBody>
      </p:sp>
      <p:pic>
        <p:nvPicPr>
          <p:cNvPr id="309" name="Google Shape;309;p44" descr="Logo, company name&#10;&#10;Description automatically generated"/>
          <p:cNvPicPr preferRelativeResize="0"/>
          <p:nvPr/>
        </p:nvPicPr>
        <p:blipFill rotWithShape="1">
          <a:blip r:embed="rId4">
            <a:alphaModFix/>
          </a:blip>
          <a:srcRect l="4606" r="-10867"/>
          <a:stretch/>
        </p:blipFill>
        <p:spPr>
          <a:xfrm>
            <a:off x="3506299" y="1880171"/>
            <a:ext cx="5795244" cy="4679869"/>
          </a:xfrm>
          <a:custGeom>
            <a:avLst/>
            <a:gdLst/>
            <a:ahLst/>
            <a:cxnLst/>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45"/>
          <p:cNvSpPr txBox="1"/>
          <p:nvPr/>
        </p:nvSpPr>
        <p:spPr>
          <a:xfrm>
            <a:off x="-259215" y="132383"/>
            <a:ext cx="9106930"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b="1">
                <a:solidFill>
                  <a:schemeClr val="lt1"/>
                </a:solidFill>
                <a:latin typeface="Century Gothic"/>
                <a:ea typeface="Century Gothic"/>
                <a:cs typeface="Century Gothic"/>
                <a:sym typeface="Century Gothic"/>
              </a:rPr>
              <a:t>Family and Community Engagement Ongoing Support</a:t>
            </a:r>
            <a:endParaRPr sz="3400" b="1">
              <a:solidFill>
                <a:schemeClr val="lt1"/>
              </a:solidFill>
              <a:latin typeface="Century Gothic"/>
              <a:ea typeface="Century Gothic"/>
              <a:cs typeface="Century Gothic"/>
              <a:sym typeface="Century Gothic"/>
            </a:endParaRPr>
          </a:p>
        </p:txBody>
      </p:sp>
      <p:sp>
        <p:nvSpPr>
          <p:cNvPr id="316" name="Google Shape;316;p45"/>
          <p:cNvSpPr txBox="1"/>
          <p:nvPr/>
        </p:nvSpPr>
        <p:spPr>
          <a:xfrm>
            <a:off x="88174" y="1523456"/>
            <a:ext cx="11867606" cy="5620294"/>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0000"/>
              </a:lnSpc>
              <a:spcBef>
                <a:spcPts val="0"/>
              </a:spcBef>
              <a:spcAft>
                <a:spcPts val="0"/>
              </a:spcAft>
              <a:buClr>
                <a:schemeClr val="dk1"/>
              </a:buClr>
              <a:buSzPct val="100000"/>
              <a:buFont typeface="Arial"/>
              <a:buNone/>
            </a:pPr>
            <a:endParaRPr sz="15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15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endParaRPr sz="51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100000"/>
              <a:buFont typeface="Arial"/>
              <a:buNone/>
            </a:pPr>
            <a:r>
              <a:rPr lang="en-US" sz="5100" b="1">
                <a:solidFill>
                  <a:schemeClr val="dk1"/>
                </a:solidFill>
                <a:latin typeface="Century Gothic"/>
                <a:ea typeface="Century Gothic"/>
                <a:cs typeface="Century Gothic"/>
                <a:sym typeface="Century Gothic"/>
              </a:rPr>
              <a:t>Monthly Family Forums:</a:t>
            </a:r>
            <a:r>
              <a:rPr lang="en-US" sz="5100">
                <a:solidFill>
                  <a:schemeClr val="dk1"/>
                </a:solidFill>
                <a:latin typeface="Century Gothic"/>
                <a:ea typeface="Century Gothic"/>
                <a:cs typeface="Century Gothic"/>
                <a:sym typeface="Century Gothic"/>
              </a:rPr>
              <a:t> provide an opportunity for all parents to gather, learn and share important information to support student learning and success in school. Families can join the live virtual sessions on Microsoft Teams by visiting </a:t>
            </a:r>
            <a:r>
              <a:rPr lang="en-US" sz="5100" u="sng">
                <a:solidFill>
                  <a:schemeClr val="hlink"/>
                </a:solidFill>
                <a:latin typeface="Century Gothic"/>
                <a:ea typeface="Century Gothic"/>
                <a:cs typeface="Century Gothic"/>
                <a:sym typeface="Century Gothic"/>
                <a:hlinkClick r:id="rId4"/>
              </a:rPr>
              <a:t>www.scsk12.org/familyforum</a:t>
            </a:r>
            <a:endParaRPr sz="51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ct val="100000"/>
              <a:buFont typeface="Arial"/>
              <a:buNone/>
            </a:pPr>
            <a:endParaRPr sz="5100" b="1">
              <a:solidFill>
                <a:schemeClr val="dk1"/>
              </a:solidFill>
              <a:latin typeface="Century Gothic"/>
              <a:ea typeface="Century Gothic"/>
              <a:cs typeface="Century Gothic"/>
              <a:sym typeface="Century Gothic"/>
            </a:endParaRPr>
          </a:p>
          <a:p>
            <a:pPr marL="285750" marR="0" lvl="2" indent="-34797" algn="l" rtl="0">
              <a:lnSpc>
                <a:spcPct val="90000"/>
              </a:lnSpc>
              <a:spcBef>
                <a:spcPts val="500"/>
              </a:spcBef>
              <a:spcAft>
                <a:spcPts val="0"/>
              </a:spcAft>
              <a:buClr>
                <a:schemeClr val="dk1"/>
              </a:buClr>
              <a:buSzPct val="100000"/>
              <a:buFont typeface="Arial"/>
              <a:buNone/>
            </a:pPr>
            <a:endParaRPr sz="5100" b="0" i="0" u="none" strike="noStrike" cap="none">
              <a:solidFill>
                <a:schemeClr val="dk1"/>
              </a:solidFill>
              <a:latin typeface="Century Gothic"/>
              <a:ea typeface="Century Gothic"/>
              <a:cs typeface="Century Gothic"/>
              <a:sym typeface="Century Gothic"/>
            </a:endParaRPr>
          </a:p>
          <a:p>
            <a:pPr marL="457200" marR="0" lvl="1" indent="0" algn="l" rtl="0">
              <a:lnSpc>
                <a:spcPct val="90000"/>
              </a:lnSpc>
              <a:spcBef>
                <a:spcPts val="500"/>
              </a:spcBef>
              <a:spcAft>
                <a:spcPts val="0"/>
              </a:spcAft>
              <a:buClr>
                <a:schemeClr val="dk1"/>
              </a:buClr>
              <a:buSzPct val="100000"/>
              <a:buFont typeface="Arial"/>
              <a:buNone/>
            </a:pPr>
            <a:endParaRPr sz="1500" b="0" i="0" u="none" strike="noStrike" cap="none">
              <a:solidFill>
                <a:schemeClr val="dk1"/>
              </a:solidFill>
              <a:latin typeface="Calibri"/>
              <a:ea typeface="Calibri"/>
              <a:cs typeface="Calibri"/>
              <a:sym typeface="Calibri"/>
            </a:endParaRPr>
          </a:p>
          <a:p>
            <a:pPr marL="457200" marR="0" lvl="1" indent="0" algn="l" rtl="0">
              <a:lnSpc>
                <a:spcPct val="90000"/>
              </a:lnSpc>
              <a:spcBef>
                <a:spcPts val="500"/>
              </a:spcBef>
              <a:spcAft>
                <a:spcPts val="0"/>
              </a:spcAft>
              <a:buClr>
                <a:schemeClr val="dk1"/>
              </a:buClr>
              <a:buSzPct val="100000"/>
              <a:buFont typeface="Arial"/>
              <a:buNone/>
            </a:pPr>
            <a:br>
              <a:rPr lang="en-US" sz="2000" b="0" i="0" u="none" strike="noStrike" cap="none">
                <a:solidFill>
                  <a:schemeClr val="dk1"/>
                </a:solidFill>
                <a:latin typeface="Calibri"/>
                <a:ea typeface="Calibri"/>
                <a:cs typeface="Calibri"/>
                <a:sym typeface="Calibri"/>
              </a:rPr>
            </a:b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1"/>
        <p:cNvGrpSpPr/>
        <p:nvPr/>
      </p:nvGrpSpPr>
      <p:grpSpPr>
        <a:xfrm>
          <a:off x="0" y="0"/>
          <a:ext cx="0" cy="0"/>
          <a:chOff x="0" y="0"/>
          <a:chExt cx="0" cy="0"/>
        </a:xfrm>
      </p:grpSpPr>
      <p:sp>
        <p:nvSpPr>
          <p:cNvPr id="322" name="Google Shape;322;p46"/>
          <p:cNvSpPr txBox="1"/>
          <p:nvPr/>
        </p:nvSpPr>
        <p:spPr>
          <a:xfrm>
            <a:off x="434340" y="2125980"/>
            <a:ext cx="8732520" cy="4560570"/>
          </a:xfrm>
          <a:prstGeom prst="rect">
            <a:avLst/>
          </a:prstGeom>
          <a:noFill/>
          <a:ln>
            <a:noFill/>
          </a:ln>
        </p:spPr>
        <p:txBody>
          <a:bodyPr spcFirstLastPara="1" wrap="square" lIns="91425" tIns="45700" rIns="91425" bIns="45700" anchor="t" anchorCtr="0">
            <a:normAutofit/>
          </a:bodyPr>
          <a:lstStyle/>
          <a:p>
            <a:pPr marL="342900" marR="0" lvl="1" indent="-342900" algn="l" rtl="0">
              <a:lnSpc>
                <a:spcPct val="90000"/>
              </a:lnSpc>
              <a:spcBef>
                <a:spcPts val="0"/>
              </a:spcBef>
              <a:spcAft>
                <a:spcPts val="0"/>
              </a:spcAft>
              <a:buClr>
                <a:schemeClr val="dk1"/>
              </a:buClr>
              <a:buSzPts val="2800"/>
              <a:buFont typeface="Arial"/>
              <a:buChar char="•"/>
            </a:pPr>
            <a:r>
              <a:rPr lang="en-US" sz="2800" b="1" i="0" u="none" strike="noStrike" cap="none">
                <a:solidFill>
                  <a:schemeClr val="dk1"/>
                </a:solidFill>
                <a:latin typeface="Century Gothic"/>
                <a:ea typeface="Century Gothic"/>
                <a:cs typeface="Century Gothic"/>
                <a:sym typeface="Century Gothic"/>
              </a:rPr>
              <a:t>Homework Hotline:</a:t>
            </a:r>
            <a:r>
              <a:rPr lang="en-US" sz="2800" b="0" i="0" u="none" strike="noStrike" cap="none">
                <a:solidFill>
                  <a:schemeClr val="dk1"/>
                </a:solidFill>
                <a:latin typeface="Century Gothic"/>
                <a:ea typeface="Century Gothic"/>
                <a:cs typeface="Century Gothic"/>
                <a:sym typeface="Century Gothic"/>
              </a:rPr>
              <a:t> Certified Teachers tutor K-12 Tennessee students in all core subjects </a:t>
            </a:r>
            <a:endParaRPr/>
          </a:p>
          <a:p>
            <a:pPr marL="342900" marR="0" lvl="3" indent="-342900" algn="l" rtl="0">
              <a:lnSpc>
                <a:spcPct val="90000"/>
              </a:lnSpc>
              <a:spcBef>
                <a:spcPts val="500"/>
              </a:spcBef>
              <a:spcAft>
                <a:spcPts val="0"/>
              </a:spcAft>
              <a:buClr>
                <a:schemeClr val="dk1"/>
              </a:buClr>
              <a:buSzPts val="2800"/>
              <a:buFont typeface="Arial"/>
              <a:buChar char="•"/>
            </a:pPr>
            <a:r>
              <a:rPr lang="en-US" sz="2800" b="0" i="0" u="none" strike="noStrike" cap="none">
                <a:solidFill>
                  <a:schemeClr val="dk1"/>
                </a:solidFill>
                <a:latin typeface="Century Gothic"/>
                <a:ea typeface="Century Gothic"/>
                <a:cs typeface="Century Gothic"/>
                <a:sym typeface="Century Gothic"/>
              </a:rPr>
              <a:t>Help is offered in seven languages: English, Arabic, Spanish, Hindi, Farsi, Mandarin, and Swahili. </a:t>
            </a:r>
            <a:endParaRPr/>
          </a:p>
          <a:p>
            <a:pPr marL="342900" marR="0" lvl="3" indent="-342900" algn="l" rtl="0">
              <a:lnSpc>
                <a:spcPct val="90000"/>
              </a:lnSpc>
              <a:spcBef>
                <a:spcPts val="500"/>
              </a:spcBef>
              <a:spcAft>
                <a:spcPts val="0"/>
              </a:spcAft>
              <a:buClr>
                <a:schemeClr val="dk1"/>
              </a:buClr>
              <a:buSzPts val="2800"/>
              <a:buFont typeface="Arial"/>
              <a:buChar char="•"/>
            </a:pPr>
            <a:r>
              <a:rPr lang="en-US" sz="2800" b="0" i="0" u="none" strike="noStrike" cap="none">
                <a:solidFill>
                  <a:schemeClr val="dk1"/>
                </a:solidFill>
                <a:latin typeface="Century Gothic"/>
                <a:ea typeface="Century Gothic"/>
                <a:cs typeface="Century Gothic"/>
                <a:sym typeface="Century Gothic"/>
              </a:rPr>
              <a:t>Teachers are available Mondays-Thursdays, 4p.m.-8p.m. via phone (901)416-1234 and webchat http://homeworkhotline.info/</a:t>
            </a:r>
            <a:endParaRPr/>
          </a:p>
        </p:txBody>
      </p:sp>
      <p:sp>
        <p:nvSpPr>
          <p:cNvPr id="323" name="Google Shape;323;p46"/>
          <p:cNvSpPr txBox="1"/>
          <p:nvPr/>
        </p:nvSpPr>
        <p:spPr>
          <a:xfrm>
            <a:off x="144395" y="32030"/>
            <a:ext cx="910693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entury Gothic"/>
                <a:ea typeface="Century Gothic"/>
                <a:cs typeface="Century Gothic"/>
                <a:sym typeface="Century Gothic"/>
              </a:rPr>
              <a:t>Family and Community Engagement Ongoing Support</a:t>
            </a:r>
            <a:endParaRPr sz="3600" b="1">
              <a:solidFill>
                <a:schemeClr val="lt1"/>
              </a:solidFill>
              <a:latin typeface="Century Gothic"/>
              <a:ea typeface="Century Gothic"/>
              <a:cs typeface="Century Gothic"/>
              <a:sym typeface="Century Gothic"/>
            </a:endParaRPr>
          </a:p>
        </p:txBody>
      </p:sp>
      <p:pic>
        <p:nvPicPr>
          <p:cNvPr id="324" name="Google Shape;324;p46"/>
          <p:cNvPicPr preferRelativeResize="0"/>
          <p:nvPr/>
        </p:nvPicPr>
        <p:blipFill rotWithShape="1">
          <a:blip r:embed="rId4">
            <a:alphaModFix/>
          </a:blip>
          <a:srcRect l="20225" t="35056" r="47330" b="8315"/>
          <a:stretch/>
        </p:blipFill>
        <p:spPr>
          <a:xfrm>
            <a:off x="8440439" y="3236358"/>
            <a:ext cx="3317221" cy="32569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pic>
        <p:nvPicPr>
          <p:cNvPr id="134" name="Google Shape;134;p19"/>
          <p:cNvPicPr preferRelativeResize="0"/>
          <p:nvPr/>
        </p:nvPicPr>
        <p:blipFill rotWithShape="1">
          <a:blip r:embed="rId4">
            <a:alphaModFix/>
          </a:blip>
          <a:srcRect l="19250" t="32147" r="36932" b="8445"/>
          <a:stretch/>
        </p:blipFill>
        <p:spPr>
          <a:xfrm>
            <a:off x="1604974" y="1586034"/>
            <a:ext cx="8866598" cy="50596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1"/>
        <p:cNvGrpSpPr/>
        <p:nvPr/>
      </p:nvGrpSpPr>
      <p:grpSpPr>
        <a:xfrm>
          <a:off x="0" y="0"/>
          <a:ext cx="0" cy="0"/>
          <a:chOff x="0" y="0"/>
          <a:chExt cx="0" cy="0"/>
        </a:xfrm>
      </p:grpSpPr>
      <p:sp>
        <p:nvSpPr>
          <p:cNvPr id="322" name="Google Shape;322;p46"/>
          <p:cNvSpPr txBox="1"/>
          <p:nvPr/>
        </p:nvSpPr>
        <p:spPr>
          <a:xfrm>
            <a:off x="1207383" y="2148067"/>
            <a:ext cx="8732520" cy="4560570"/>
          </a:xfrm>
          <a:prstGeom prst="rect">
            <a:avLst/>
          </a:prstGeom>
          <a:noFill/>
          <a:ln>
            <a:noFill/>
          </a:ln>
        </p:spPr>
        <p:txBody>
          <a:bodyPr spcFirstLastPara="1" wrap="square" lIns="91425" tIns="45700" rIns="91425" bIns="45700" anchor="t" anchorCtr="0">
            <a:normAutofit/>
          </a:bodyPr>
          <a:lstStyle/>
          <a:p>
            <a:pPr marR="0" lvl="1" algn="l" rtl="0">
              <a:lnSpc>
                <a:spcPct val="90000"/>
              </a:lnSpc>
              <a:spcBef>
                <a:spcPts val="0"/>
              </a:spcBef>
              <a:spcAft>
                <a:spcPts val="0"/>
              </a:spcAft>
              <a:buClr>
                <a:schemeClr val="dk1"/>
              </a:buClr>
              <a:buSzPts val="2800"/>
            </a:pPr>
            <a:endParaRPr lang="en-US" sz="2800" dirty="0">
              <a:solidFill>
                <a:schemeClr val="dk1"/>
              </a:solidFill>
              <a:latin typeface="Century Gothic"/>
            </a:endParaRPr>
          </a:p>
          <a:p>
            <a:pPr lvl="1">
              <a:lnSpc>
                <a:spcPct val="90000"/>
              </a:lnSpc>
              <a:buSzPts val="2800"/>
            </a:pPr>
            <a:endParaRPr lang="en-US" sz="2800" dirty="0">
              <a:solidFill>
                <a:schemeClr val="dk1"/>
              </a:solidFill>
              <a:latin typeface="Century Gothic"/>
            </a:endParaRPr>
          </a:p>
          <a:p>
            <a:pPr lvl="1">
              <a:lnSpc>
                <a:spcPct val="90000"/>
              </a:lnSpc>
              <a:buSzPts val="2800"/>
            </a:pPr>
            <a:endParaRPr lang="en-US" sz="2800" dirty="0">
              <a:solidFill>
                <a:schemeClr val="dk1"/>
              </a:solidFill>
              <a:latin typeface="Century Gothic"/>
            </a:endParaRPr>
          </a:p>
          <a:p>
            <a:pPr lvl="1">
              <a:lnSpc>
                <a:spcPct val="90000"/>
              </a:lnSpc>
              <a:buSzPts val="2800"/>
            </a:pPr>
            <a:endParaRPr lang="en-US" sz="2800" dirty="0">
              <a:solidFill>
                <a:schemeClr val="dk1"/>
              </a:solidFill>
              <a:latin typeface="Century Gothic"/>
            </a:endParaRPr>
          </a:p>
          <a:p>
            <a:pPr lvl="1">
              <a:lnSpc>
                <a:spcPct val="90000"/>
              </a:lnSpc>
              <a:buSzPts val="2800"/>
            </a:pPr>
            <a:endParaRPr lang="en-US" sz="2800" dirty="0">
              <a:solidFill>
                <a:schemeClr val="dk1"/>
              </a:solidFill>
              <a:latin typeface="Century Gothic"/>
            </a:endParaRPr>
          </a:p>
          <a:p>
            <a:pPr lvl="1">
              <a:lnSpc>
                <a:spcPct val="90000"/>
              </a:lnSpc>
              <a:buSzPts val="2800"/>
            </a:pPr>
            <a:endParaRPr lang="en-US" sz="2800" dirty="0">
              <a:solidFill>
                <a:schemeClr val="dk1"/>
              </a:solidFill>
              <a:latin typeface="Century Gothic"/>
            </a:endParaRPr>
          </a:p>
          <a:p>
            <a:pPr lvl="1">
              <a:lnSpc>
                <a:spcPct val="90000"/>
              </a:lnSpc>
              <a:buSzPts val="2800"/>
            </a:pPr>
            <a:endParaRPr lang="en-US" sz="2800" dirty="0">
              <a:solidFill>
                <a:schemeClr val="dk1"/>
              </a:solidFill>
              <a:latin typeface="Century Gothic"/>
            </a:endParaRPr>
          </a:p>
          <a:p>
            <a:pPr marL="457200" lvl="1" indent="-457200">
              <a:lnSpc>
                <a:spcPct val="90000"/>
              </a:lnSpc>
              <a:buSzPts val="2800"/>
              <a:buChar char="•"/>
            </a:pPr>
            <a:r>
              <a:rPr lang="en-US" sz="2800" dirty="0">
                <a:solidFill>
                  <a:schemeClr val="dk1"/>
                </a:solidFill>
                <a:latin typeface="Century Gothic"/>
              </a:rPr>
              <a:t>$5,000 for new library books for our library</a:t>
            </a:r>
          </a:p>
          <a:p>
            <a:pPr marL="457200" lvl="1" indent="-457200">
              <a:lnSpc>
                <a:spcPct val="90000"/>
              </a:lnSpc>
              <a:buSzPts val="2800"/>
              <a:buChar char="•"/>
            </a:pPr>
            <a:r>
              <a:rPr lang="en-US" sz="2800" dirty="0">
                <a:solidFill>
                  <a:schemeClr val="dk1"/>
                </a:solidFill>
                <a:latin typeface="Century Gothic"/>
              </a:rPr>
              <a:t>$2,500 for blended learning supplies</a:t>
            </a:r>
          </a:p>
          <a:p>
            <a:pPr marL="457200" lvl="1" indent="-457200">
              <a:lnSpc>
                <a:spcPct val="90000"/>
              </a:lnSpc>
              <a:buSzPts val="2800"/>
              <a:buChar char="•"/>
            </a:pPr>
            <a:r>
              <a:rPr lang="en-US" sz="2800" dirty="0">
                <a:solidFill>
                  <a:schemeClr val="dk1"/>
                </a:solidFill>
                <a:latin typeface="Century Gothic"/>
              </a:rPr>
              <a:t>Every student will receive a free chapter book to take home and keep.</a:t>
            </a:r>
          </a:p>
        </p:txBody>
      </p:sp>
      <p:sp>
        <p:nvSpPr>
          <p:cNvPr id="323" name="Google Shape;323;p46"/>
          <p:cNvSpPr txBox="1"/>
          <p:nvPr/>
        </p:nvSpPr>
        <p:spPr>
          <a:xfrm>
            <a:off x="144395" y="32030"/>
            <a:ext cx="9106930" cy="1200329"/>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lt1"/>
                </a:solidFill>
                <a:latin typeface="Century Gothic"/>
                <a:ea typeface="Century Gothic"/>
                <a:cs typeface="Century Gothic"/>
                <a:sym typeface="Century Gothic"/>
              </a:rPr>
              <a:t>Family and Community Engagement Ongoing Student Support</a:t>
            </a:r>
            <a:endParaRPr sz="3600" b="1" dirty="0">
              <a:solidFill>
                <a:schemeClr val="lt1"/>
              </a:solidFill>
              <a:latin typeface="Century Gothic"/>
              <a:ea typeface="Century Gothic"/>
              <a:cs typeface="Century Gothic"/>
              <a:sym typeface="Century Gothic"/>
            </a:endParaRPr>
          </a:p>
        </p:txBody>
      </p:sp>
      <p:pic>
        <p:nvPicPr>
          <p:cNvPr id="2" name="Picture 2" descr="Graphical user interface, text&#10;&#10;Description automatically generated">
            <a:extLst>
              <a:ext uri="{FF2B5EF4-FFF2-40B4-BE49-F238E27FC236}">
                <a16:creationId xmlns:a16="http://schemas.microsoft.com/office/drawing/2014/main" id="{52B69785-2CC0-4306-52FA-33A3DB70E8CA}"/>
              </a:ext>
            </a:extLst>
          </p:cNvPr>
          <p:cNvPicPr>
            <a:picLocks noChangeAspect="1"/>
          </p:cNvPicPr>
          <p:nvPr/>
        </p:nvPicPr>
        <p:blipFill>
          <a:blip r:embed="rId4"/>
          <a:stretch>
            <a:fillRect/>
          </a:stretch>
        </p:blipFill>
        <p:spPr>
          <a:xfrm>
            <a:off x="2184400" y="1409490"/>
            <a:ext cx="7028068" cy="3265979"/>
          </a:xfrm>
          <a:prstGeom prst="rect">
            <a:avLst/>
          </a:prstGeom>
        </p:spPr>
      </p:pic>
    </p:spTree>
    <p:extLst>
      <p:ext uri="{BB962C8B-B14F-4D97-AF65-F5344CB8AC3E}">
        <p14:creationId xmlns:p14="http://schemas.microsoft.com/office/powerpoint/2010/main" val="1170164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pic>
        <p:nvPicPr>
          <p:cNvPr id="330" name="Google Shape;330;p47" descr="SCS-Logo-Color-Transparent.png"/>
          <p:cNvPicPr preferRelativeResize="0"/>
          <p:nvPr/>
        </p:nvPicPr>
        <p:blipFill rotWithShape="1">
          <a:blip r:embed="rId4">
            <a:alphaModFix/>
          </a:blip>
          <a:srcRect/>
          <a:stretch/>
        </p:blipFill>
        <p:spPr>
          <a:xfrm>
            <a:off x="215071" y="297939"/>
            <a:ext cx="1522478" cy="1518672"/>
          </a:xfrm>
          <a:prstGeom prst="rect">
            <a:avLst/>
          </a:prstGeom>
          <a:noFill/>
          <a:ln>
            <a:noFill/>
          </a:ln>
        </p:spPr>
      </p:pic>
      <p:sp>
        <p:nvSpPr>
          <p:cNvPr id="331" name="Google Shape;331;p47"/>
          <p:cNvSpPr txBox="1"/>
          <p:nvPr/>
        </p:nvSpPr>
        <p:spPr>
          <a:xfrm>
            <a:off x="2622081" y="863372"/>
            <a:ext cx="6460236" cy="2908053"/>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4400"/>
              <a:buFont typeface="Arial Black"/>
              <a:buNone/>
            </a:pPr>
            <a:br>
              <a:rPr lang="en-US" sz="4400">
                <a:solidFill>
                  <a:schemeClr val="dk1"/>
                </a:solidFill>
                <a:latin typeface="Arial Black"/>
                <a:ea typeface="Arial Black"/>
                <a:cs typeface="Arial Black"/>
                <a:sym typeface="Arial Black"/>
              </a:rPr>
            </a:br>
            <a:endParaRPr sz="60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Franklin Gothic"/>
              <a:buNone/>
            </a:pPr>
            <a:r>
              <a:rPr lang="en-US" sz="6000">
                <a:solidFill>
                  <a:schemeClr val="lt1"/>
                </a:solidFill>
                <a:latin typeface="Franklin Gothic"/>
                <a:ea typeface="Franklin Gothic"/>
                <a:cs typeface="Franklin Gothic"/>
                <a:sym typeface="Franklin Gothic"/>
              </a:rPr>
              <a:t>Grade Level </a:t>
            </a:r>
            <a:endParaRPr sz="600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Franklin Gothic"/>
              <a:buNone/>
            </a:pPr>
            <a:r>
              <a:rPr lang="en-US" sz="6000">
                <a:solidFill>
                  <a:schemeClr val="lt1"/>
                </a:solidFill>
                <a:latin typeface="Franklin Gothic"/>
                <a:ea typeface="Franklin Gothic"/>
                <a:cs typeface="Franklin Gothic"/>
                <a:sym typeface="Franklin Gothic"/>
              </a:rPr>
              <a:t>Student Data Discussions</a:t>
            </a:r>
            <a:endParaRPr sz="60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20"/>
          <p:cNvPicPr preferRelativeResize="0"/>
          <p:nvPr/>
        </p:nvPicPr>
        <p:blipFill rotWithShape="1">
          <a:blip r:embed="rId4">
            <a:alphaModFix/>
          </a:blip>
          <a:srcRect l="13750" t="20444" r="33566" b="8445"/>
          <a:stretch/>
        </p:blipFill>
        <p:spPr>
          <a:xfrm>
            <a:off x="1870638" y="1555166"/>
            <a:ext cx="8450723" cy="487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237975" y="132908"/>
            <a:ext cx="7323200" cy="102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Agenda</a:t>
            </a:r>
            <a:endParaRPr/>
          </a:p>
        </p:txBody>
      </p:sp>
      <p:sp>
        <p:nvSpPr>
          <p:cNvPr id="147" name="Google Shape;147;p21"/>
          <p:cNvSpPr/>
          <p:nvPr/>
        </p:nvSpPr>
        <p:spPr>
          <a:xfrm>
            <a:off x="1560522" y="1646149"/>
            <a:ext cx="9371636"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Calibri"/>
              <a:buNone/>
            </a:pPr>
            <a:endParaRPr sz="24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Roboto Condensed"/>
                <a:ea typeface="Roboto Condensed"/>
                <a:cs typeface="Roboto Condensed"/>
                <a:sym typeface="Roboto Condensed"/>
              </a:rPr>
              <a:t>Purpose of School-Based Family Data Night</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Roboto Condensed"/>
                <a:ea typeface="Roboto Condensed"/>
                <a:cs typeface="Roboto Condensed"/>
                <a:sym typeface="Roboto Condensed"/>
              </a:rPr>
              <a:t>School’s Current Data and Academic Goals for 2021-2022</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Roboto Condensed"/>
                <a:ea typeface="Roboto Condensed"/>
                <a:cs typeface="Roboto Condensed"/>
                <a:sym typeface="Roboto Condensed"/>
              </a:rPr>
              <a:t>Assessment &amp; Intervention Overview</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Roboto Condensed"/>
                <a:ea typeface="Roboto Condensed"/>
                <a:cs typeface="Roboto Condensed"/>
                <a:sym typeface="Roboto Condensed"/>
              </a:rPr>
              <a:t>SCS Commitment to Our Students</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Roboto Condensed"/>
                <a:ea typeface="Roboto Condensed"/>
                <a:cs typeface="Roboto Condensed"/>
                <a:sym typeface="Roboto Condensed"/>
              </a:rPr>
              <a:t>Student Data Discussion Transition</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Roboto Condensed"/>
                <a:ea typeface="Roboto Condensed"/>
                <a:cs typeface="Roboto Condensed"/>
                <a:sym typeface="Roboto Condensed"/>
              </a:rPr>
              <a:t>Next Steps &amp; Closure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2"/>
          <p:cNvSpPr/>
          <p:nvPr/>
        </p:nvSpPr>
        <p:spPr>
          <a:xfrm>
            <a:off x="1018572" y="2234522"/>
            <a:ext cx="8866208" cy="268874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3200"/>
              <a:buFont typeface="Arial"/>
              <a:buChar char="•"/>
            </a:pPr>
            <a:r>
              <a:rPr lang="en-US" sz="3200" b="0" i="0" u="none" strike="noStrike" cap="none">
                <a:solidFill>
                  <a:schemeClr val="dk1"/>
                </a:solidFill>
                <a:latin typeface="Roboto Condensed"/>
                <a:ea typeface="Roboto Condensed"/>
                <a:cs typeface="Roboto Condensed"/>
                <a:sym typeface="Roboto Condensed"/>
              </a:rPr>
              <a:t>Inform parents on student progress with various assessments</a:t>
            </a:r>
            <a:endParaRPr sz="3200" b="0" i="0" u="none" strike="noStrike" cap="none">
              <a:solidFill>
                <a:schemeClr val="dk1"/>
              </a:solidFill>
              <a:latin typeface="Roboto Condensed"/>
              <a:ea typeface="Roboto Condensed"/>
              <a:cs typeface="Roboto Condensed"/>
              <a:sym typeface="Roboto Condensed"/>
            </a:endParaRPr>
          </a:p>
          <a:p>
            <a:pPr marL="342900" marR="0" lvl="0" indent="-342900" algn="l" rtl="0">
              <a:lnSpc>
                <a:spcPct val="107000"/>
              </a:lnSpc>
              <a:spcBef>
                <a:spcPts val="0"/>
              </a:spcBef>
              <a:spcAft>
                <a:spcPts val="0"/>
              </a:spcAft>
              <a:buClr>
                <a:schemeClr val="dk1"/>
              </a:buClr>
              <a:buSzPts val="3200"/>
              <a:buFont typeface="Arial"/>
              <a:buChar char="•"/>
            </a:pPr>
            <a:r>
              <a:rPr lang="en-US" sz="3200" b="0" i="0" u="none" strike="noStrike" cap="none">
                <a:solidFill>
                  <a:schemeClr val="dk1"/>
                </a:solidFill>
                <a:latin typeface="Roboto Condensed"/>
                <a:ea typeface="Roboto Condensed"/>
                <a:cs typeface="Roboto Condensed"/>
                <a:sym typeface="Roboto Condensed"/>
              </a:rPr>
              <a:t>Provide guidance on how to read data reports </a:t>
            </a:r>
            <a:endParaRPr sz="3200" b="0" i="0" u="none" strike="noStrike" cap="none">
              <a:solidFill>
                <a:schemeClr val="dk1"/>
              </a:solidFill>
              <a:latin typeface="Roboto Condensed"/>
              <a:ea typeface="Roboto Condensed"/>
              <a:cs typeface="Roboto Condensed"/>
              <a:sym typeface="Roboto Condensed"/>
            </a:endParaRPr>
          </a:p>
          <a:p>
            <a:pPr marL="342900" marR="0" lvl="0" indent="-342900" algn="l" rtl="0">
              <a:lnSpc>
                <a:spcPct val="107000"/>
              </a:lnSpc>
              <a:spcBef>
                <a:spcPts val="0"/>
              </a:spcBef>
              <a:spcAft>
                <a:spcPts val="0"/>
              </a:spcAft>
              <a:buClr>
                <a:schemeClr val="dk1"/>
              </a:buClr>
              <a:buSzPts val="3200"/>
              <a:buFont typeface="Arial"/>
              <a:buChar char="•"/>
            </a:pPr>
            <a:r>
              <a:rPr lang="en-US" sz="3200" b="0" i="0" u="none" strike="noStrike" cap="none">
                <a:solidFill>
                  <a:schemeClr val="dk1"/>
                </a:solidFill>
                <a:latin typeface="Roboto Condensed"/>
                <a:ea typeface="Roboto Condensed"/>
                <a:cs typeface="Roboto Condensed"/>
                <a:sym typeface="Roboto Condensed"/>
              </a:rPr>
              <a:t>Provide recommendations on how to assist students</a:t>
            </a:r>
            <a:endParaRPr sz="3200" b="0" i="0" u="none" strike="noStrike" cap="none">
              <a:solidFill>
                <a:schemeClr val="dk1"/>
              </a:solidFill>
              <a:latin typeface="Roboto Condensed"/>
              <a:ea typeface="Roboto Condensed"/>
              <a:cs typeface="Roboto Condensed"/>
              <a:sym typeface="Roboto Condensed"/>
            </a:endParaRPr>
          </a:p>
        </p:txBody>
      </p:sp>
      <p:sp>
        <p:nvSpPr>
          <p:cNvPr id="154" name="Google Shape;154;p22"/>
          <p:cNvSpPr txBox="1"/>
          <p:nvPr/>
        </p:nvSpPr>
        <p:spPr>
          <a:xfrm>
            <a:off x="4027469" y="322712"/>
            <a:ext cx="596928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latin typeface="Calibri"/>
                <a:ea typeface="Calibri"/>
                <a:cs typeface="Calibri"/>
                <a:sym typeface="Calibri"/>
              </a:rPr>
              <a:t>Purpose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pic>
        <p:nvPicPr>
          <p:cNvPr id="160" name="Google Shape;160;p23" descr="SCS-Logo-Color-Transparent.png"/>
          <p:cNvPicPr preferRelativeResize="0"/>
          <p:nvPr/>
        </p:nvPicPr>
        <p:blipFill rotWithShape="1">
          <a:blip r:embed="rId4">
            <a:alphaModFix/>
          </a:blip>
          <a:srcRect/>
          <a:stretch/>
        </p:blipFill>
        <p:spPr>
          <a:xfrm>
            <a:off x="215071" y="297939"/>
            <a:ext cx="1522478" cy="1518672"/>
          </a:xfrm>
          <a:prstGeom prst="rect">
            <a:avLst/>
          </a:prstGeom>
          <a:noFill/>
          <a:ln>
            <a:noFill/>
          </a:ln>
        </p:spPr>
      </p:pic>
      <p:sp>
        <p:nvSpPr>
          <p:cNvPr id="161" name="Google Shape;161;p23"/>
          <p:cNvSpPr txBox="1"/>
          <p:nvPr/>
        </p:nvSpPr>
        <p:spPr>
          <a:xfrm>
            <a:off x="1520576" y="682304"/>
            <a:ext cx="9794929" cy="39492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FFFFFF"/>
              </a:buClr>
              <a:buSzPts val="5500"/>
              <a:buFont typeface="Arial Black"/>
              <a:buNone/>
            </a:pPr>
            <a:r>
              <a:rPr lang="en-US" sz="5500" b="0" i="0" u="none" strike="noStrike" cap="none">
                <a:solidFill>
                  <a:srgbClr val="FFFFFF"/>
                </a:solidFill>
                <a:latin typeface="Arial Black"/>
                <a:ea typeface="Arial Black"/>
                <a:cs typeface="Arial Black"/>
                <a:sym typeface="Arial Black"/>
              </a:rPr>
              <a:t>School’s Current </a:t>
            </a:r>
            <a:r>
              <a:rPr lang="en-US" sz="5500">
                <a:solidFill>
                  <a:srgbClr val="FFFFFF"/>
                </a:solidFill>
                <a:latin typeface="Arial Black"/>
                <a:ea typeface="Arial Black"/>
                <a:cs typeface="Arial Black"/>
                <a:sym typeface="Arial Black"/>
              </a:rPr>
              <a:t>D</a:t>
            </a:r>
            <a:r>
              <a:rPr lang="en-US" sz="5500" b="0" i="0" u="none" strike="noStrike" cap="none">
                <a:solidFill>
                  <a:srgbClr val="FFFFFF"/>
                </a:solidFill>
                <a:latin typeface="Arial Black"/>
                <a:ea typeface="Arial Black"/>
                <a:cs typeface="Arial Black"/>
                <a:sym typeface="Arial Black"/>
              </a:rPr>
              <a:t>ata and Academic Goals</a:t>
            </a:r>
            <a:endParaRPr sz="5500" b="0" i="0" u="none" strike="noStrike" cap="none">
              <a:solidFill>
                <a:srgbClr val="FFFFFF"/>
              </a:solidFill>
              <a:latin typeface="Franklin Gothic"/>
              <a:ea typeface="Franklin Gothic"/>
              <a:cs typeface="Franklin Gothic"/>
              <a:sym typeface="Frankli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4"/>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24"/>
          <p:cNvSpPr txBox="1"/>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4800">
                <a:solidFill>
                  <a:srgbClr val="FFFFFF"/>
                </a:solidFill>
                <a:latin typeface="Calibri"/>
                <a:ea typeface="Calibri"/>
                <a:cs typeface="Calibri"/>
                <a:sym typeface="Calibri"/>
              </a:rPr>
              <a:t>School’s Data and Academic Goals</a:t>
            </a:r>
            <a:endParaRPr/>
          </a:p>
        </p:txBody>
      </p:sp>
      <p:pic>
        <p:nvPicPr>
          <p:cNvPr id="169" name="Google Shape;169;p24" descr="Logo, company name&#10;&#10;Description automatically generated"/>
          <p:cNvPicPr preferRelativeResize="0"/>
          <p:nvPr/>
        </p:nvPicPr>
        <p:blipFill rotWithShape="1">
          <a:blip r:embed="rId3">
            <a:alphaModFix/>
          </a:blip>
          <a:srcRect/>
          <a:stretch/>
        </p:blipFill>
        <p:spPr>
          <a:xfrm>
            <a:off x="5153822" y="1589787"/>
            <a:ext cx="6553545" cy="36863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pic>
        <p:nvPicPr>
          <p:cNvPr id="175" name="Google Shape;175;p25" descr="SCS-Logo-Color-Transparent.png"/>
          <p:cNvPicPr preferRelativeResize="0"/>
          <p:nvPr/>
        </p:nvPicPr>
        <p:blipFill rotWithShape="1">
          <a:blip r:embed="rId4">
            <a:alphaModFix/>
          </a:blip>
          <a:srcRect/>
          <a:stretch/>
        </p:blipFill>
        <p:spPr>
          <a:xfrm>
            <a:off x="215071" y="297939"/>
            <a:ext cx="1522478" cy="1518672"/>
          </a:xfrm>
          <a:prstGeom prst="rect">
            <a:avLst/>
          </a:prstGeom>
          <a:noFill/>
          <a:ln>
            <a:noFill/>
          </a:ln>
        </p:spPr>
      </p:pic>
      <p:sp>
        <p:nvSpPr>
          <p:cNvPr id="176" name="Google Shape;176;p25"/>
          <p:cNvSpPr txBox="1"/>
          <p:nvPr/>
        </p:nvSpPr>
        <p:spPr>
          <a:xfrm>
            <a:off x="1520576" y="682304"/>
            <a:ext cx="9794929" cy="39492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FFFFFF"/>
              </a:buClr>
              <a:buSzPts val="5500"/>
              <a:buFont typeface="Arial Black"/>
              <a:buNone/>
            </a:pPr>
            <a:r>
              <a:rPr lang="en-US" sz="5500" b="0" i="0" u="none" strike="noStrike" cap="none">
                <a:solidFill>
                  <a:srgbClr val="FFFFFF"/>
                </a:solidFill>
                <a:latin typeface="Arial Black"/>
                <a:ea typeface="Arial Black"/>
                <a:cs typeface="Arial Black"/>
                <a:sym typeface="Arial Black"/>
              </a:rPr>
              <a:t>Accessing and Viewing the Report Card</a:t>
            </a:r>
            <a:endParaRPr sz="5500" b="0" i="0" u="none" strike="noStrike" cap="none">
              <a:solidFill>
                <a:srgbClr val="FFFFFF"/>
              </a:solidFill>
              <a:latin typeface="Franklin Gothic"/>
              <a:ea typeface="Franklin Gothic"/>
              <a:cs typeface="Franklin Gothic"/>
              <a:sym typeface="Franklin Gothi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874</Words>
  <Application>Microsoft Office PowerPoint</Application>
  <PresentationFormat>Widescreen</PresentationFormat>
  <Paragraphs>126</Paragraphs>
  <Slides>31</Slides>
  <Notes>31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Franklin Gothic</vt:lpstr>
      <vt:lpstr>Arial</vt:lpstr>
      <vt:lpstr>Arial Black</vt:lpstr>
      <vt:lpstr>Open Sans SemiBold</vt:lpstr>
      <vt:lpstr>Century Gothic</vt:lpstr>
      <vt:lpstr>Open Sans</vt:lpstr>
      <vt:lpstr>Garamond</vt:lpstr>
      <vt:lpstr>Calibri</vt:lpstr>
      <vt:lpstr>Lato</vt:lpstr>
      <vt:lpstr>Roboto Condensed</vt:lpstr>
      <vt:lpstr>Office Theme</vt:lpstr>
      <vt:lpstr>PowerPoint Presentation</vt:lpstr>
      <vt:lpstr>VISION FOR STUDENT SUCCESS</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iREADY</vt:lpstr>
      <vt:lpstr>ILLUMINATE/FASTBRIDGE</vt:lpstr>
      <vt:lpstr>MASTERY CONNECT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L JOHNSON</dc:creator>
  <cp:lastModifiedBy>A J</cp:lastModifiedBy>
  <cp:revision>30</cp:revision>
  <dcterms:modified xsi:type="dcterms:W3CDTF">2022-04-08T21:16:15Z</dcterms:modified>
</cp:coreProperties>
</file>